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85" r:id="rId2"/>
    <p:sldId id="304" r:id="rId3"/>
    <p:sldId id="305" r:id="rId4"/>
    <p:sldId id="292" r:id="rId5"/>
    <p:sldId id="295" r:id="rId6"/>
    <p:sldId id="293" r:id="rId7"/>
    <p:sldId id="300" r:id="rId8"/>
    <p:sldId id="301" r:id="rId9"/>
    <p:sldId id="302" r:id="rId10"/>
    <p:sldId id="298" r:id="rId11"/>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WATSU KRISTINA DEVI" initials="AKD" lastIdx="3" clrIdx="0">
    <p:extLst>
      <p:ext uri="{19B8F6BF-5375-455C-9EA6-DF929625EA0E}">
        <p15:presenceInfo xmlns:p15="http://schemas.microsoft.com/office/powerpoint/2012/main" userId="S-1-5-21-894633159-236613968-311576647-33355" providerId="AD"/>
      </p:ext>
    </p:extLst>
  </p:cmAuthor>
  <p:cmAuthor id="2" name="国立大学法人東京大学理学部" initials="東京大学" lastIdx="14" clrIdx="1">
    <p:extLst>
      <p:ext uri="{19B8F6BF-5375-455C-9EA6-DF929625EA0E}">
        <p15:presenceInfo xmlns:p15="http://schemas.microsoft.com/office/powerpoint/2012/main" userId="国立大学法人東京大学理学部" providerId="None"/>
      </p:ext>
    </p:extLst>
  </p:cmAuthor>
  <p:cmAuthor id="3" name="作田　千絵" initials="作田　千絵" lastIdx="1" clrIdx="2">
    <p:extLst>
      <p:ext uri="{19B8F6BF-5375-455C-9EA6-DF929625EA0E}">
        <p15:presenceInfo xmlns:p15="http://schemas.microsoft.com/office/powerpoint/2012/main" userId="S-1-5-21-894633159-236613968-311576647-19966" providerId="AD"/>
      </p:ext>
    </p:extLst>
  </p:cmAuthor>
  <p:cmAuthor id="4" name="吉岡　奈々子" initials="吉岡　奈々子" lastIdx="9" clrIdx="3">
    <p:extLst>
      <p:ext uri="{19B8F6BF-5375-455C-9EA6-DF929625EA0E}">
        <p15:presenceInfo xmlns:p15="http://schemas.microsoft.com/office/powerpoint/2012/main" userId="吉岡　奈々子" providerId="None"/>
      </p:ext>
    </p:extLst>
  </p:cmAuthor>
  <p:cmAuthor id="5" name="菅原　栄子" initials="菅原　栄子" lastIdx="1" clrIdx="4">
    <p:extLst>
      <p:ext uri="{19B8F6BF-5375-455C-9EA6-DF929625EA0E}">
        <p15:presenceInfo xmlns:p15="http://schemas.microsoft.com/office/powerpoint/2012/main" userId="S-1-5-21-894633159-236613968-311576647-1620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8B39"/>
    <a:srgbClr val="00A48E"/>
    <a:srgbClr val="FFC000"/>
    <a:srgbClr val="9966FF"/>
    <a:srgbClr val="A375A5"/>
    <a:srgbClr val="1D98B8"/>
    <a:srgbClr val="CE5291"/>
    <a:srgbClr val="ECF3FA"/>
    <a:srgbClr val="1483B2"/>
    <a:srgbClr val="E360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277" autoAdjust="0"/>
    <p:restoredTop sz="95789" autoAdjust="0"/>
  </p:normalViewPr>
  <p:slideViewPr>
    <p:cSldViewPr snapToGrid="0">
      <p:cViewPr varScale="1">
        <p:scale>
          <a:sx n="105" d="100"/>
          <a:sy n="105" d="100"/>
        </p:scale>
        <p:origin x="67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___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97578613195078"/>
          <c:y val="0.10530925390690195"/>
          <c:w val="0.75792624831349575"/>
          <c:h val="0.75064865566543815"/>
        </c:manualLayout>
      </c:layout>
      <c:barChart>
        <c:barDir val="col"/>
        <c:grouping val="clustered"/>
        <c:varyColors val="0"/>
        <c:ser>
          <c:idx val="0"/>
          <c:order val="0"/>
          <c:tx>
            <c:strRef>
              <c:f>Sheet1!$B$1</c:f>
              <c:strCache>
                <c:ptCount val="1"/>
                <c:pt idx="0">
                  <c:v>系列 1</c:v>
                </c:pt>
              </c:strCache>
            </c:strRef>
          </c:tx>
          <c:spPr>
            <a:solidFill>
              <a:schemeClr val="accent1"/>
            </a:solidFill>
            <a:ln>
              <a:noFill/>
            </a:ln>
            <a:effectLst/>
          </c:spPr>
          <c:invertIfNegative val="0"/>
          <c:dPt>
            <c:idx val="0"/>
            <c:invertIfNegative val="0"/>
            <c:bubble3D val="0"/>
            <c:spPr>
              <a:solidFill>
                <a:srgbClr val="1483B2"/>
              </a:solidFill>
              <a:ln w="9525">
                <a:solidFill>
                  <a:srgbClr val="1483B2"/>
                </a:solidFill>
              </a:ln>
              <a:effectLst/>
            </c:spPr>
            <c:extLst>
              <c:ext xmlns:c16="http://schemas.microsoft.com/office/drawing/2014/chart" uri="{C3380CC4-5D6E-409C-BE32-E72D297353CC}">
                <c16:uniqueId val="{00000001-C0BD-46EE-918F-75096F639A35}"/>
              </c:ext>
            </c:extLst>
          </c:dPt>
          <c:dPt>
            <c:idx val="1"/>
            <c:invertIfNegative val="0"/>
            <c:bubble3D val="0"/>
            <c:spPr>
              <a:solidFill>
                <a:srgbClr val="1E8181"/>
              </a:solidFill>
              <a:ln>
                <a:noFill/>
              </a:ln>
              <a:effectLst/>
            </c:spPr>
            <c:extLst>
              <c:ext xmlns:c16="http://schemas.microsoft.com/office/drawing/2014/chart" uri="{C3380CC4-5D6E-409C-BE32-E72D297353CC}">
                <c16:uniqueId val="{00000003-C0BD-46EE-918F-75096F639A35}"/>
              </c:ext>
            </c:extLst>
          </c:dPt>
          <c:dPt>
            <c:idx val="2"/>
            <c:invertIfNegative val="0"/>
            <c:bubble3D val="0"/>
            <c:spPr>
              <a:solidFill>
                <a:srgbClr val="ECA622"/>
              </a:solidFill>
              <a:ln>
                <a:noFill/>
              </a:ln>
              <a:effectLst/>
            </c:spPr>
            <c:extLst>
              <c:ext xmlns:c16="http://schemas.microsoft.com/office/drawing/2014/chart" uri="{C3380CC4-5D6E-409C-BE32-E72D297353CC}">
                <c16:uniqueId val="{00000005-C0BD-46EE-918F-75096F639A35}"/>
              </c:ext>
            </c:extLst>
          </c:dPt>
          <c:dPt>
            <c:idx val="3"/>
            <c:invertIfNegative val="0"/>
            <c:bubble3D val="0"/>
            <c:spPr>
              <a:solidFill>
                <a:schemeClr val="accent2"/>
              </a:solidFill>
              <a:ln>
                <a:noFill/>
              </a:ln>
              <a:effectLst/>
            </c:spPr>
            <c:extLst>
              <c:ext xmlns:c16="http://schemas.microsoft.com/office/drawing/2014/chart" uri="{C3380CC4-5D6E-409C-BE32-E72D297353CC}">
                <c16:uniqueId val="{00000006-1BB1-4753-98A1-8D28B2ED0F9E}"/>
              </c:ext>
            </c:extLst>
          </c:dPt>
          <c:cat>
            <c:strRef>
              <c:f>Sheet1!$A$2:$A$5</c:f>
              <c:strCache>
                <c:ptCount val="4"/>
                <c:pt idx="0">
                  <c:v>Undergraduate Students</c:v>
                </c:pt>
                <c:pt idx="1">
                  <c:v>Master course Students</c:v>
                </c:pt>
                <c:pt idx="2">
                  <c:v>Doctoral course Student</c:v>
                </c:pt>
                <c:pt idx="3">
                  <c:v>Faculty </c:v>
                </c:pt>
              </c:strCache>
            </c:strRef>
          </c:cat>
          <c:val>
            <c:numRef>
              <c:f>Sheet1!$B$2:$B$5</c:f>
              <c:numCache>
                <c:formatCode>General</c:formatCode>
                <c:ptCount val="4"/>
                <c:pt idx="0">
                  <c:v>659</c:v>
                </c:pt>
                <c:pt idx="1">
                  <c:v>799</c:v>
                </c:pt>
                <c:pt idx="2">
                  <c:v>618</c:v>
                </c:pt>
                <c:pt idx="3">
                  <c:v>285</c:v>
                </c:pt>
              </c:numCache>
            </c:numRef>
          </c:val>
          <c:extLst>
            <c:ext xmlns:c16="http://schemas.microsoft.com/office/drawing/2014/chart" uri="{C3380CC4-5D6E-409C-BE32-E72D297353CC}">
              <c16:uniqueId val="{00000006-C0BD-46EE-918F-75096F639A35}"/>
            </c:ext>
          </c:extLst>
        </c:ser>
        <c:dLbls>
          <c:showLegendKey val="0"/>
          <c:showVal val="0"/>
          <c:showCatName val="0"/>
          <c:showSerName val="0"/>
          <c:showPercent val="0"/>
          <c:showBubbleSize val="0"/>
        </c:dLbls>
        <c:gapWidth val="219"/>
        <c:overlap val="-27"/>
        <c:axId val="458016824"/>
        <c:axId val="453252192"/>
      </c:barChart>
      <c:catAx>
        <c:axId val="458016824"/>
        <c:scaling>
          <c:orientation val="minMax"/>
        </c:scaling>
        <c:delete val="1"/>
        <c:axPos val="b"/>
        <c:numFmt formatCode="General" sourceLinked="1"/>
        <c:majorTickMark val="out"/>
        <c:minorTickMark val="none"/>
        <c:tickLblPos val="nextTo"/>
        <c:crossAx val="453252192"/>
        <c:crosses val="autoZero"/>
        <c:auto val="1"/>
        <c:lblAlgn val="ctr"/>
        <c:lblOffset val="100"/>
        <c:noMultiLvlLbl val="0"/>
      </c:catAx>
      <c:valAx>
        <c:axId val="4532521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crossAx val="458016824"/>
        <c:crosses val="autoZero"/>
        <c:crossBetween val="between"/>
        <c:majorUnit val="500"/>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列1</c:v>
                </c:pt>
              </c:strCache>
            </c:strRef>
          </c:tx>
          <c:dPt>
            <c:idx val="0"/>
            <c:bubble3D val="0"/>
            <c:spPr>
              <a:solidFill>
                <a:srgbClr val="1E8181"/>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6-5611-42E6-BD35-09D894F47AC7}"/>
              </c:ext>
            </c:extLst>
          </c:dPt>
          <c:dPt>
            <c:idx val="1"/>
            <c:bubble3D val="0"/>
            <c:spPr>
              <a:solidFill>
                <a:srgbClr val="645DA9"/>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7-5611-42E6-BD35-09D894F47AC7}"/>
              </c:ext>
            </c:extLst>
          </c:dPt>
          <c:dPt>
            <c:idx val="2"/>
            <c:bubble3D val="0"/>
            <c:spPr>
              <a:solidFill>
                <a:srgbClr val="F47A2A"/>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8-5611-42E6-BD35-09D894F47AC7}"/>
              </c:ext>
            </c:extLst>
          </c:dPt>
          <c:dPt>
            <c:idx val="3"/>
            <c:bubble3D val="0"/>
            <c:spPr>
              <a:solidFill>
                <a:srgbClr val="8284BF"/>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9-5611-42E6-BD35-09D894F47AC7}"/>
              </c:ext>
            </c:extLst>
          </c:dPt>
          <c:dPt>
            <c:idx val="4"/>
            <c:bubble3D val="0"/>
            <c:spPr>
              <a:solidFill>
                <a:srgbClr val="FFC114"/>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A-5611-42E6-BD35-09D894F47AC7}"/>
              </c:ext>
            </c:extLst>
          </c:dPt>
          <c:dPt>
            <c:idx val="5"/>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B-768C-40A9-A946-15AFA279D091}"/>
              </c:ext>
            </c:extLst>
          </c:dPt>
          <c:cat>
            <c:strRef>
              <c:f>Sheet1!$A$2:$A$7</c:f>
              <c:strCache>
                <c:ptCount val="6"/>
                <c:pt idx="0">
                  <c:v>Asia</c:v>
                </c:pt>
                <c:pt idx="1">
                  <c:v>Europe</c:v>
                </c:pt>
                <c:pt idx="2">
                  <c:v>North America</c:v>
                </c:pt>
                <c:pt idx="3">
                  <c:v>Central South America</c:v>
                </c:pt>
                <c:pt idx="4">
                  <c:v>Oceania</c:v>
                </c:pt>
                <c:pt idx="5">
                  <c:v>Africa</c:v>
                </c:pt>
              </c:strCache>
            </c:strRef>
          </c:cat>
          <c:val>
            <c:numRef>
              <c:f>Sheet1!$B$2:$B$7</c:f>
              <c:numCache>
                <c:formatCode>General</c:formatCode>
                <c:ptCount val="6"/>
                <c:pt idx="0">
                  <c:v>82.488479999999996</c:v>
                </c:pt>
                <c:pt idx="1">
                  <c:v>7.8341000000000003</c:v>
                </c:pt>
                <c:pt idx="2">
                  <c:v>6.4516099999999996</c:v>
                </c:pt>
                <c:pt idx="3">
                  <c:v>1.8433200000000001</c:v>
                </c:pt>
                <c:pt idx="4">
                  <c:v>0.92166000000000003</c:v>
                </c:pt>
                <c:pt idx="5">
                  <c:v>0.46083000000000002</c:v>
                </c:pt>
              </c:numCache>
            </c:numRef>
          </c:val>
          <c:extLst>
            <c:ext xmlns:c16="http://schemas.microsoft.com/office/drawing/2014/chart" uri="{C3380CC4-5D6E-409C-BE32-E72D297353CC}">
              <c16:uniqueId val="{00000000-5611-42E6-BD35-09D894F47AC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solidFill>
            <a:srgbClr val="00B050"/>
          </a:solidFill>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81838009863317"/>
          <c:y val="2.0513397025008255E-2"/>
          <c:w val="0.72949746198217746"/>
          <c:h val="0.95487052654498183"/>
        </c:manualLayout>
      </c:layout>
      <c:pieChart>
        <c:varyColors val="1"/>
        <c:ser>
          <c:idx val="0"/>
          <c:order val="0"/>
          <c:tx>
            <c:strRef>
              <c:f>Sheet1!$B$1</c:f>
              <c:strCache>
                <c:ptCount val="1"/>
                <c:pt idx="0">
                  <c:v>売上高</c:v>
                </c:pt>
              </c:strCache>
            </c:strRef>
          </c:tx>
          <c:dPt>
            <c:idx val="0"/>
            <c:bubble3D val="0"/>
            <c:spPr>
              <a:solidFill>
                <a:srgbClr val="9281C4"/>
              </a:solidFill>
              <a:ln w="19050">
                <a:solidFill>
                  <a:schemeClr val="lt1"/>
                </a:solidFill>
              </a:ln>
              <a:effectLst/>
            </c:spPr>
            <c:extLst>
              <c:ext xmlns:c16="http://schemas.microsoft.com/office/drawing/2014/chart" uri="{C3380CC4-5D6E-409C-BE32-E72D297353CC}">
                <c16:uniqueId val="{00000001-825D-4E53-82A6-724718630178}"/>
              </c:ext>
            </c:extLst>
          </c:dPt>
          <c:dPt>
            <c:idx val="1"/>
            <c:bubble3D val="0"/>
            <c:spPr>
              <a:solidFill>
                <a:srgbClr val="3CB196"/>
              </a:solidFill>
              <a:ln w="19050">
                <a:solidFill>
                  <a:schemeClr val="lt1"/>
                </a:solidFill>
              </a:ln>
              <a:effectLst/>
            </c:spPr>
            <c:extLst>
              <c:ext xmlns:c16="http://schemas.microsoft.com/office/drawing/2014/chart" uri="{C3380CC4-5D6E-409C-BE32-E72D297353CC}">
                <c16:uniqueId val="{00000003-825D-4E53-82A6-724718630178}"/>
              </c:ext>
            </c:extLst>
          </c:dPt>
          <c:dPt>
            <c:idx val="2"/>
            <c:bubble3D val="0"/>
            <c:spPr>
              <a:solidFill>
                <a:srgbClr val="92D050"/>
              </a:solidFill>
              <a:ln w="19050">
                <a:solidFill>
                  <a:schemeClr val="lt1"/>
                </a:solidFill>
              </a:ln>
              <a:effectLst/>
            </c:spPr>
            <c:extLst>
              <c:ext xmlns:c16="http://schemas.microsoft.com/office/drawing/2014/chart" uri="{C3380CC4-5D6E-409C-BE32-E72D297353CC}">
                <c16:uniqueId val="{00000005-825D-4E53-82A6-724718630178}"/>
              </c:ext>
            </c:extLst>
          </c:dPt>
          <c:dPt>
            <c:idx val="3"/>
            <c:bubble3D val="0"/>
            <c:spPr>
              <a:solidFill>
                <a:srgbClr val="1CA1DF"/>
              </a:solidFill>
              <a:ln w="19050">
                <a:solidFill>
                  <a:schemeClr val="lt1"/>
                </a:solidFill>
              </a:ln>
              <a:effectLst/>
            </c:spPr>
            <c:extLst>
              <c:ext xmlns:c16="http://schemas.microsoft.com/office/drawing/2014/chart" uri="{C3380CC4-5D6E-409C-BE32-E72D297353CC}">
                <c16:uniqueId val="{00000007-825D-4E53-82A6-724718630178}"/>
              </c:ext>
            </c:extLst>
          </c:dPt>
          <c:dPt>
            <c:idx val="4"/>
            <c:bubble3D val="0"/>
            <c:spPr>
              <a:solidFill>
                <a:srgbClr val="FFC000"/>
              </a:solidFill>
              <a:ln w="19050">
                <a:solidFill>
                  <a:schemeClr val="lt1"/>
                </a:solidFill>
              </a:ln>
              <a:effectLst/>
            </c:spPr>
            <c:extLst>
              <c:ext xmlns:c16="http://schemas.microsoft.com/office/drawing/2014/chart" uri="{C3380CC4-5D6E-409C-BE32-E72D297353CC}">
                <c16:uniqueId val="{00000009-825D-4E53-82A6-724718630178}"/>
              </c:ext>
            </c:extLst>
          </c:dPt>
          <c:cat>
            <c:strRef>
              <c:f>Sheet1!$A$2:$A$6</c:f>
              <c:strCache>
                <c:ptCount val="5"/>
                <c:pt idx="0">
                  <c:v>Physics</c:v>
                </c:pt>
                <c:pt idx="1">
                  <c:v>Astronomy</c:v>
                </c:pt>
                <c:pt idx="2">
                  <c:v>Earth and Planetary Science</c:v>
                </c:pt>
                <c:pt idx="3">
                  <c:v>Chemistry</c:v>
                </c:pt>
                <c:pt idx="4">
                  <c:v>Biological Sciences</c:v>
                </c:pt>
              </c:strCache>
            </c:strRef>
          </c:cat>
          <c:val>
            <c:numRef>
              <c:f>Sheet1!$B$2:$B$6</c:f>
              <c:numCache>
                <c:formatCode>General</c:formatCode>
                <c:ptCount val="5"/>
                <c:pt idx="0">
                  <c:v>20</c:v>
                </c:pt>
                <c:pt idx="1">
                  <c:v>20</c:v>
                </c:pt>
                <c:pt idx="2">
                  <c:v>20</c:v>
                </c:pt>
                <c:pt idx="3">
                  <c:v>20</c:v>
                </c:pt>
                <c:pt idx="4">
                  <c:v>20</c:v>
                </c:pt>
              </c:numCache>
            </c:numRef>
          </c:val>
          <c:extLst>
            <c:ext xmlns:c16="http://schemas.microsoft.com/office/drawing/2014/chart" uri="{C3380CC4-5D6E-409C-BE32-E72D297353CC}">
              <c16:uniqueId val="{0000000A-825D-4E53-82A6-72471863017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0.50281</cdr:x>
      <cdr:y>0.19511</cdr:y>
    </cdr:from>
    <cdr:to>
      <cdr:x>0.77145</cdr:x>
      <cdr:y>0.44438</cdr:y>
    </cdr:to>
    <cdr:sp macro="" textlink="">
      <cdr:nvSpPr>
        <cdr:cNvPr id="2" name="テキスト ボックス 84"/>
        <cdr:cNvSpPr txBox="1"/>
      </cdr:nvSpPr>
      <cdr:spPr>
        <a:xfrm xmlns:a="http://schemas.openxmlformats.org/drawingml/2006/main">
          <a:off x="1196912" y="240899"/>
          <a:ext cx="639482" cy="30777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ctr"/>
          <a:r>
            <a:rPr kumimoji="1" lang="en-US" altLang="ja-JP" sz="1400" b="1" dirty="0" smtClean="0">
              <a:solidFill>
                <a:srgbClr val="EA8B39"/>
              </a:solidFill>
              <a:effectLst>
                <a:outerShdw blurRad="38100" dist="38100" dir="2700000" algn="tl">
                  <a:srgbClr val="000000">
                    <a:alpha val="43137"/>
                  </a:srgbClr>
                </a:outerShdw>
              </a:effectLst>
            </a:rPr>
            <a:t>618</a:t>
          </a:r>
          <a:endParaRPr kumimoji="1" lang="ja-JP" altLang="en-US" sz="1400" b="1" dirty="0">
            <a:solidFill>
              <a:srgbClr val="EA8B39"/>
            </a:solidFill>
            <a:effectLst>
              <a:outerShdw blurRad="38100" dist="38100" dir="2700000" algn="tl">
                <a:srgbClr val="000000">
                  <a:alpha val="43137"/>
                </a:srgbClr>
              </a:outerShdw>
            </a:effectLst>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787" cy="498693"/>
          </a:xfrm>
          <a:prstGeom prst="rect">
            <a:avLst/>
          </a:prstGeom>
        </p:spPr>
        <p:txBody>
          <a:bodyPr vert="horz" lIns="91430" tIns="45715" rIns="91430" bIns="45715"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1"/>
            <a:ext cx="2949787" cy="498693"/>
          </a:xfrm>
          <a:prstGeom prst="rect">
            <a:avLst/>
          </a:prstGeom>
        </p:spPr>
        <p:txBody>
          <a:bodyPr vert="horz" lIns="91430" tIns="45715" rIns="91430" bIns="45715" rtlCol="0"/>
          <a:lstStyle>
            <a:lvl1pPr algn="r">
              <a:defRPr sz="1200"/>
            </a:lvl1pPr>
          </a:lstStyle>
          <a:p>
            <a:fld id="{A27CC702-A325-4F44-B653-DADFA970D69D}" type="datetimeFigureOut">
              <a:rPr kumimoji="1" lang="ja-JP" altLang="en-US" smtClean="0"/>
              <a:t>2020/2/27</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30" tIns="45715" rIns="91430" bIns="45715" rtlCol="0" anchor="ctr"/>
          <a:lstStyle/>
          <a:p>
            <a:endParaRPr lang="ja-JP" altLang="en-US"/>
          </a:p>
        </p:txBody>
      </p:sp>
      <p:sp>
        <p:nvSpPr>
          <p:cNvPr id="5" name="ノート プレースホルダー 4"/>
          <p:cNvSpPr>
            <a:spLocks noGrp="1"/>
          </p:cNvSpPr>
          <p:nvPr>
            <p:ph type="body" sz="quarter" idx="3"/>
          </p:nvPr>
        </p:nvSpPr>
        <p:spPr>
          <a:xfrm>
            <a:off x="680720" y="4783308"/>
            <a:ext cx="5445760" cy="3913614"/>
          </a:xfrm>
          <a:prstGeom prst="rect">
            <a:avLst/>
          </a:prstGeom>
        </p:spPr>
        <p:txBody>
          <a:bodyPr vert="horz" lIns="91430" tIns="45715" rIns="91430" bIns="45715"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440647"/>
            <a:ext cx="2949787" cy="498692"/>
          </a:xfrm>
          <a:prstGeom prst="rect">
            <a:avLst/>
          </a:prstGeom>
        </p:spPr>
        <p:txBody>
          <a:bodyPr vert="horz" lIns="91430" tIns="45715" rIns="91430" bIns="4571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7"/>
            <a:ext cx="2949787" cy="498692"/>
          </a:xfrm>
          <a:prstGeom prst="rect">
            <a:avLst/>
          </a:prstGeom>
        </p:spPr>
        <p:txBody>
          <a:bodyPr vert="horz" lIns="91430" tIns="45715" rIns="91430" bIns="45715" rtlCol="0" anchor="b"/>
          <a:lstStyle>
            <a:lvl1pPr algn="r">
              <a:defRPr sz="1200"/>
            </a:lvl1pPr>
          </a:lstStyle>
          <a:p>
            <a:fld id="{FF33C368-4D5B-4A31-90C9-37BA69DE7ADB}" type="slidenum">
              <a:rPr kumimoji="1" lang="ja-JP" altLang="en-US" smtClean="0"/>
              <a:t>‹#›</a:t>
            </a:fld>
            <a:endParaRPr kumimoji="1" lang="ja-JP" altLang="en-US"/>
          </a:p>
        </p:txBody>
      </p:sp>
    </p:spTree>
    <p:extLst>
      <p:ext uri="{BB962C8B-B14F-4D97-AF65-F5344CB8AC3E}">
        <p14:creationId xmlns:p14="http://schemas.microsoft.com/office/powerpoint/2010/main" val="50468775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Established in 1877</a:t>
            </a:r>
            <a:endParaRPr kumimoji="1" lang="ja-JP" altLang="en-US" dirty="0"/>
          </a:p>
        </p:txBody>
      </p:sp>
      <p:sp>
        <p:nvSpPr>
          <p:cNvPr id="4" name="スライド番号プレースホルダー 3"/>
          <p:cNvSpPr>
            <a:spLocks noGrp="1"/>
          </p:cNvSpPr>
          <p:nvPr>
            <p:ph type="sldNum" sz="quarter" idx="10"/>
          </p:nvPr>
        </p:nvSpPr>
        <p:spPr/>
        <p:txBody>
          <a:bodyPr/>
          <a:lstStyle/>
          <a:p>
            <a:fld id="{C2BF56FE-A57A-4EBB-9CA3-7B58BA5A4209}" type="slidenum">
              <a:rPr lang="ja-JP" altLang="en-US" smtClean="0">
                <a:solidFill>
                  <a:prstClr val="black"/>
                </a:solidFill>
              </a:rPr>
              <a:pPr/>
              <a:t>1</a:t>
            </a:fld>
            <a:endParaRPr lang="ja-JP" altLang="en-US" dirty="0">
              <a:solidFill>
                <a:prstClr val="black"/>
              </a:solidFill>
            </a:endParaRPr>
          </a:p>
        </p:txBody>
      </p:sp>
    </p:spTree>
    <p:extLst>
      <p:ext uri="{BB962C8B-B14F-4D97-AF65-F5344CB8AC3E}">
        <p14:creationId xmlns:p14="http://schemas.microsoft.com/office/powerpoint/2010/main" val="113180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F33C368-4D5B-4A31-90C9-37BA69DE7ADB}" type="slidenum">
              <a:rPr kumimoji="1" lang="ja-JP" altLang="en-US" smtClean="0"/>
              <a:t>2</a:t>
            </a:fld>
            <a:endParaRPr kumimoji="1" lang="ja-JP" altLang="en-US"/>
          </a:p>
        </p:txBody>
      </p:sp>
    </p:spTree>
    <p:extLst>
      <p:ext uri="{BB962C8B-B14F-4D97-AF65-F5344CB8AC3E}">
        <p14:creationId xmlns:p14="http://schemas.microsoft.com/office/powerpoint/2010/main" val="3802418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F33C368-4D5B-4A31-90C9-37BA69DE7ADB}" type="slidenum">
              <a:rPr kumimoji="1" lang="ja-JP" altLang="en-US" smtClean="0"/>
              <a:t>8</a:t>
            </a:fld>
            <a:endParaRPr kumimoji="1" lang="ja-JP" altLang="en-US"/>
          </a:p>
        </p:txBody>
      </p:sp>
    </p:spTree>
    <p:extLst>
      <p:ext uri="{BB962C8B-B14F-4D97-AF65-F5344CB8AC3E}">
        <p14:creationId xmlns:p14="http://schemas.microsoft.com/office/powerpoint/2010/main" val="37243610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6697CCF2-0674-411D-896F-F9875010C293}" type="datetimeFigureOut">
              <a:rPr kumimoji="1" lang="ja-JP" altLang="en-US" smtClean="0"/>
              <a:t>2020/2/27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E420EB-90AF-4BB6-A3AC-4C9B6548B044}" type="slidenum">
              <a:rPr kumimoji="1" lang="ja-JP" altLang="en-US" smtClean="0"/>
              <a:t>‹#›</a:t>
            </a:fld>
            <a:endParaRPr kumimoji="1" lang="ja-JP" altLang="en-US"/>
          </a:p>
        </p:txBody>
      </p:sp>
    </p:spTree>
    <p:extLst>
      <p:ext uri="{BB962C8B-B14F-4D97-AF65-F5344CB8AC3E}">
        <p14:creationId xmlns:p14="http://schemas.microsoft.com/office/powerpoint/2010/main" val="2510391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6697CCF2-0674-411D-896F-F9875010C293}" type="datetimeFigureOut">
              <a:rPr kumimoji="1" lang="ja-JP" altLang="en-US" smtClean="0"/>
              <a:t>2020/2/27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E420EB-90AF-4BB6-A3AC-4C9B6548B044}" type="slidenum">
              <a:rPr kumimoji="1" lang="ja-JP" altLang="en-US" smtClean="0"/>
              <a:t>‹#›</a:t>
            </a:fld>
            <a:endParaRPr kumimoji="1" lang="ja-JP" altLang="en-US"/>
          </a:p>
        </p:txBody>
      </p:sp>
    </p:spTree>
    <p:extLst>
      <p:ext uri="{BB962C8B-B14F-4D97-AF65-F5344CB8AC3E}">
        <p14:creationId xmlns:p14="http://schemas.microsoft.com/office/powerpoint/2010/main" val="21070313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6697CCF2-0674-411D-896F-F9875010C293}" type="datetimeFigureOut">
              <a:rPr kumimoji="1" lang="ja-JP" altLang="en-US" smtClean="0"/>
              <a:t>2020/2/27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E420EB-90AF-4BB6-A3AC-4C9B6548B044}" type="slidenum">
              <a:rPr kumimoji="1" lang="ja-JP" altLang="en-US" smtClean="0"/>
              <a:t>‹#›</a:t>
            </a:fld>
            <a:endParaRPr kumimoji="1" lang="ja-JP" altLang="en-US"/>
          </a:p>
        </p:txBody>
      </p:sp>
    </p:spTree>
    <p:extLst>
      <p:ext uri="{BB962C8B-B14F-4D97-AF65-F5344CB8AC3E}">
        <p14:creationId xmlns:p14="http://schemas.microsoft.com/office/powerpoint/2010/main" val="24786063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タイトルのみ">
    <p:spTree>
      <p:nvGrpSpPr>
        <p:cNvPr id="1" name=""/>
        <p:cNvGrpSpPr/>
        <p:nvPr/>
      </p:nvGrpSpPr>
      <p:grpSpPr>
        <a:xfrm>
          <a:off x="0" y="0"/>
          <a:ext cx="0" cy="0"/>
          <a:chOff x="0" y="0"/>
          <a:chExt cx="0" cy="0"/>
        </a:xfrm>
      </p:grpSpPr>
    </p:spTree>
    <p:extLst>
      <p:ext uri="{BB962C8B-B14F-4D97-AF65-F5344CB8AC3E}">
        <p14:creationId xmlns:p14="http://schemas.microsoft.com/office/powerpoint/2010/main" val="915337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6697CCF2-0674-411D-896F-F9875010C293}" type="datetimeFigureOut">
              <a:rPr kumimoji="1" lang="ja-JP" altLang="en-US" smtClean="0"/>
              <a:t>2020/2/27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E420EB-90AF-4BB6-A3AC-4C9B6548B044}" type="slidenum">
              <a:rPr kumimoji="1" lang="ja-JP" altLang="en-US" smtClean="0"/>
              <a:t>‹#›</a:t>
            </a:fld>
            <a:endParaRPr kumimoji="1" lang="ja-JP" altLang="en-US"/>
          </a:p>
        </p:txBody>
      </p:sp>
    </p:spTree>
    <p:extLst>
      <p:ext uri="{BB962C8B-B14F-4D97-AF65-F5344CB8AC3E}">
        <p14:creationId xmlns:p14="http://schemas.microsoft.com/office/powerpoint/2010/main" val="2549537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6697CCF2-0674-411D-896F-F9875010C293}" type="datetimeFigureOut">
              <a:rPr kumimoji="1" lang="ja-JP" altLang="en-US" smtClean="0"/>
              <a:t>2020/2/27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E420EB-90AF-4BB6-A3AC-4C9B6548B044}" type="slidenum">
              <a:rPr kumimoji="1" lang="ja-JP" altLang="en-US" smtClean="0"/>
              <a:t>‹#›</a:t>
            </a:fld>
            <a:endParaRPr kumimoji="1" lang="ja-JP" altLang="en-US"/>
          </a:p>
        </p:txBody>
      </p:sp>
    </p:spTree>
    <p:extLst>
      <p:ext uri="{BB962C8B-B14F-4D97-AF65-F5344CB8AC3E}">
        <p14:creationId xmlns:p14="http://schemas.microsoft.com/office/powerpoint/2010/main" val="155730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6697CCF2-0674-411D-896F-F9875010C293}" type="datetimeFigureOut">
              <a:rPr kumimoji="1" lang="ja-JP" altLang="en-US" smtClean="0"/>
              <a:t>2020/2/27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2E420EB-90AF-4BB6-A3AC-4C9B6548B044}" type="slidenum">
              <a:rPr kumimoji="1" lang="ja-JP" altLang="en-US" smtClean="0"/>
              <a:t>‹#›</a:t>
            </a:fld>
            <a:endParaRPr kumimoji="1" lang="ja-JP" altLang="en-US"/>
          </a:p>
        </p:txBody>
      </p:sp>
    </p:spTree>
    <p:extLst>
      <p:ext uri="{BB962C8B-B14F-4D97-AF65-F5344CB8AC3E}">
        <p14:creationId xmlns:p14="http://schemas.microsoft.com/office/powerpoint/2010/main" val="1888486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6697CCF2-0674-411D-896F-F9875010C293}" type="datetimeFigureOut">
              <a:rPr kumimoji="1" lang="ja-JP" altLang="en-US" smtClean="0"/>
              <a:t>2020/2/27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2E420EB-90AF-4BB6-A3AC-4C9B6548B044}" type="slidenum">
              <a:rPr kumimoji="1" lang="ja-JP" altLang="en-US" smtClean="0"/>
              <a:t>‹#›</a:t>
            </a:fld>
            <a:endParaRPr kumimoji="1" lang="ja-JP" altLang="en-US"/>
          </a:p>
        </p:txBody>
      </p:sp>
    </p:spTree>
    <p:extLst>
      <p:ext uri="{BB962C8B-B14F-4D97-AF65-F5344CB8AC3E}">
        <p14:creationId xmlns:p14="http://schemas.microsoft.com/office/powerpoint/2010/main" val="885495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6697CCF2-0674-411D-896F-F9875010C293}" type="datetimeFigureOut">
              <a:rPr kumimoji="1" lang="ja-JP" altLang="en-US" smtClean="0"/>
              <a:t>2020/2/27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2E420EB-90AF-4BB6-A3AC-4C9B6548B044}" type="slidenum">
              <a:rPr kumimoji="1" lang="ja-JP" altLang="en-US" smtClean="0"/>
              <a:t>‹#›</a:t>
            </a:fld>
            <a:endParaRPr kumimoji="1" lang="ja-JP" altLang="en-US"/>
          </a:p>
        </p:txBody>
      </p:sp>
    </p:spTree>
    <p:extLst>
      <p:ext uri="{BB962C8B-B14F-4D97-AF65-F5344CB8AC3E}">
        <p14:creationId xmlns:p14="http://schemas.microsoft.com/office/powerpoint/2010/main" val="1540644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97CCF2-0674-411D-896F-F9875010C293}" type="datetimeFigureOut">
              <a:rPr kumimoji="1" lang="ja-JP" altLang="en-US" smtClean="0"/>
              <a:t>2020/2/27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2E420EB-90AF-4BB6-A3AC-4C9B6548B044}" type="slidenum">
              <a:rPr kumimoji="1" lang="ja-JP" altLang="en-US" smtClean="0"/>
              <a:t>‹#›</a:t>
            </a:fld>
            <a:endParaRPr kumimoji="1" lang="ja-JP" altLang="en-US"/>
          </a:p>
        </p:txBody>
      </p:sp>
    </p:spTree>
    <p:extLst>
      <p:ext uri="{BB962C8B-B14F-4D97-AF65-F5344CB8AC3E}">
        <p14:creationId xmlns:p14="http://schemas.microsoft.com/office/powerpoint/2010/main" val="3116078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6697CCF2-0674-411D-896F-F9875010C293}" type="datetimeFigureOut">
              <a:rPr kumimoji="1" lang="ja-JP" altLang="en-US" smtClean="0"/>
              <a:t>2020/2/27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2E420EB-90AF-4BB6-A3AC-4C9B6548B044}" type="slidenum">
              <a:rPr kumimoji="1" lang="ja-JP" altLang="en-US" smtClean="0"/>
              <a:t>‹#›</a:t>
            </a:fld>
            <a:endParaRPr kumimoji="1" lang="ja-JP" altLang="en-US"/>
          </a:p>
        </p:txBody>
      </p:sp>
    </p:spTree>
    <p:extLst>
      <p:ext uri="{BB962C8B-B14F-4D97-AF65-F5344CB8AC3E}">
        <p14:creationId xmlns:p14="http://schemas.microsoft.com/office/powerpoint/2010/main" val="1221079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6697CCF2-0674-411D-896F-F9875010C293}" type="datetimeFigureOut">
              <a:rPr kumimoji="1" lang="ja-JP" altLang="en-US" smtClean="0"/>
              <a:t>2020/2/27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2E420EB-90AF-4BB6-A3AC-4C9B6548B044}" type="slidenum">
              <a:rPr kumimoji="1" lang="ja-JP" altLang="en-US" smtClean="0"/>
              <a:t>‹#›</a:t>
            </a:fld>
            <a:endParaRPr kumimoji="1" lang="ja-JP" altLang="en-US"/>
          </a:p>
        </p:txBody>
      </p:sp>
    </p:spTree>
    <p:extLst>
      <p:ext uri="{BB962C8B-B14F-4D97-AF65-F5344CB8AC3E}">
        <p14:creationId xmlns:p14="http://schemas.microsoft.com/office/powerpoint/2010/main" val="1915314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97CCF2-0674-411D-896F-F9875010C293}" type="datetimeFigureOut">
              <a:rPr kumimoji="1" lang="ja-JP" altLang="en-US" smtClean="0"/>
              <a:t>2020/2/27</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E420EB-90AF-4BB6-A3AC-4C9B6548B044}" type="slidenum">
              <a:rPr kumimoji="1" lang="ja-JP" altLang="en-US" smtClean="0"/>
              <a:t>‹#›</a:t>
            </a:fld>
            <a:endParaRPr kumimoji="1" lang="ja-JP" altLang="en-US"/>
          </a:p>
        </p:txBody>
      </p:sp>
    </p:spTree>
    <p:extLst>
      <p:ext uri="{BB962C8B-B14F-4D97-AF65-F5344CB8AC3E}">
        <p14:creationId xmlns:p14="http://schemas.microsoft.com/office/powerpoint/2010/main" val="38789046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image" Target="../media/image59.jpeg"/><Relationship Id="rId1" Type="http://schemas.openxmlformats.org/officeDocument/2006/relationships/slideLayout" Target="../slideLayouts/slideLayout1.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jpeg"/></Relationships>
</file>

<file path=ppt/slides/_rels/slide2.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jpeg"/><Relationship Id="rId3" Type="http://schemas.openxmlformats.org/officeDocument/2006/relationships/image" Target="../media/image4.jpeg"/><Relationship Id="rId7" Type="http://schemas.openxmlformats.org/officeDocument/2006/relationships/chart" Target="../charts/chart2.xml"/><Relationship Id="rId12"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0.jpeg"/><Relationship Id="rId5" Type="http://schemas.openxmlformats.org/officeDocument/2006/relationships/image" Target="../media/image5.PNG"/><Relationship Id="rId10" Type="http://schemas.openxmlformats.org/officeDocument/2006/relationships/image" Target="../media/image9.jpeg"/><Relationship Id="rId4" Type="http://schemas.openxmlformats.org/officeDocument/2006/relationships/chart" Target="../charts/chart1.xml"/><Relationship Id="rId9" Type="http://schemas.openxmlformats.org/officeDocument/2006/relationships/image" Target="../media/image8.jpeg"/></Relationships>
</file>

<file path=ppt/slides/_rels/slide3.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24.jpg"/><Relationship Id="rId18" Type="http://schemas.openxmlformats.org/officeDocument/2006/relationships/image" Target="../media/image29.jpeg"/><Relationship Id="rId26" Type="http://schemas.openxmlformats.org/officeDocument/2006/relationships/image" Target="../media/image37.png"/><Relationship Id="rId3" Type="http://schemas.openxmlformats.org/officeDocument/2006/relationships/image" Target="../media/image14.jpeg"/><Relationship Id="rId21" Type="http://schemas.openxmlformats.org/officeDocument/2006/relationships/image" Target="../media/image32.png"/><Relationship Id="rId7" Type="http://schemas.openxmlformats.org/officeDocument/2006/relationships/image" Target="../media/image18.jpeg"/><Relationship Id="rId12" Type="http://schemas.openxmlformats.org/officeDocument/2006/relationships/image" Target="../media/image23.JPG"/><Relationship Id="rId17" Type="http://schemas.openxmlformats.org/officeDocument/2006/relationships/image" Target="../media/image28.jpeg"/><Relationship Id="rId25" Type="http://schemas.openxmlformats.org/officeDocument/2006/relationships/image" Target="../media/image36.png"/><Relationship Id="rId2" Type="http://schemas.openxmlformats.org/officeDocument/2006/relationships/image" Target="../media/image13.jpeg"/><Relationship Id="rId16" Type="http://schemas.openxmlformats.org/officeDocument/2006/relationships/image" Target="../media/image27.jpg"/><Relationship Id="rId20" Type="http://schemas.openxmlformats.org/officeDocument/2006/relationships/image" Target="../media/image31.jpg"/><Relationship Id="rId29"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17.jpeg"/><Relationship Id="rId11" Type="http://schemas.openxmlformats.org/officeDocument/2006/relationships/image" Target="../media/image22.jpeg"/><Relationship Id="rId24" Type="http://schemas.openxmlformats.org/officeDocument/2006/relationships/image" Target="../media/image35.png"/><Relationship Id="rId5" Type="http://schemas.openxmlformats.org/officeDocument/2006/relationships/image" Target="../media/image16.jpeg"/><Relationship Id="rId15" Type="http://schemas.openxmlformats.org/officeDocument/2006/relationships/image" Target="../media/image26.jpeg"/><Relationship Id="rId23" Type="http://schemas.openxmlformats.org/officeDocument/2006/relationships/image" Target="../media/image34.png"/><Relationship Id="rId28" Type="http://schemas.openxmlformats.org/officeDocument/2006/relationships/image" Target="../media/image39.png"/><Relationship Id="rId10" Type="http://schemas.openxmlformats.org/officeDocument/2006/relationships/image" Target="../media/image21.jpeg"/><Relationship Id="rId19" Type="http://schemas.openxmlformats.org/officeDocument/2006/relationships/image" Target="../media/image30.jpeg"/><Relationship Id="rId31" Type="http://schemas.openxmlformats.org/officeDocument/2006/relationships/image" Target="../media/image42.png"/><Relationship Id="rId4" Type="http://schemas.openxmlformats.org/officeDocument/2006/relationships/image" Target="../media/image15.jpeg"/><Relationship Id="rId9" Type="http://schemas.openxmlformats.org/officeDocument/2006/relationships/image" Target="../media/image20.png"/><Relationship Id="rId14" Type="http://schemas.openxmlformats.org/officeDocument/2006/relationships/image" Target="../media/image25.jpeg"/><Relationship Id="rId22" Type="http://schemas.openxmlformats.org/officeDocument/2006/relationships/image" Target="../media/image33.png"/><Relationship Id="rId27" Type="http://schemas.openxmlformats.org/officeDocument/2006/relationships/image" Target="../media/image38.png"/><Relationship Id="rId30" Type="http://schemas.openxmlformats.org/officeDocument/2006/relationships/image" Target="../media/image41.jpeg"/></Relationships>
</file>

<file path=ppt/slides/_rels/slide4.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Layout" Target="../slideLayouts/slideLayout1.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46.pn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png"/></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5.png"/><Relationship Id="rId4" Type="http://schemas.openxmlformats.org/officeDocument/2006/relationships/image" Target="../media/image54.png"/></Relationships>
</file>

<file path=ppt/slides/_rels/slide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6.png"/><Relationship Id="rId1" Type="http://schemas.openxmlformats.org/officeDocument/2006/relationships/slideLayout" Target="../slideLayouts/slideLayout1.xml"/><Relationship Id="rId6" Type="http://schemas.openxmlformats.org/officeDocument/2006/relationships/image" Target="../media/image58.png"/><Relationship Id="rId5" Type="http://schemas.microsoft.com/office/2007/relationships/hdphoto" Target="../media/hdphoto1.wdp"/><Relationship Id="rId4" Type="http://schemas.openxmlformats.org/officeDocument/2006/relationships/image" Target="../media/image5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3" cstate="print">
            <a:extLst>
              <a:ext uri="{28A0092B-C50C-407E-A947-70E740481C1C}">
                <a14:useLocalDpi xmlns:a14="http://schemas.microsoft.com/office/drawing/2010/main" val="0"/>
              </a:ext>
            </a:extLst>
          </a:blip>
          <a:srcRect r="8254"/>
          <a:stretch/>
        </p:blipFill>
        <p:spPr>
          <a:xfrm>
            <a:off x="0" y="0"/>
            <a:ext cx="9172575" cy="6858000"/>
          </a:xfrm>
          <a:prstGeom prst="rect">
            <a:avLst/>
          </a:prstGeom>
        </p:spPr>
      </p:pic>
      <p:sp>
        <p:nvSpPr>
          <p:cNvPr id="7" name="正方形/長方形 6"/>
          <p:cNvSpPr/>
          <p:nvPr/>
        </p:nvSpPr>
        <p:spPr>
          <a:xfrm>
            <a:off x="7440706" y="-8626"/>
            <a:ext cx="1731869" cy="9881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テキスト ボックス 4"/>
          <p:cNvSpPr txBox="1"/>
          <p:nvPr/>
        </p:nvSpPr>
        <p:spPr>
          <a:xfrm>
            <a:off x="2112210" y="2685187"/>
            <a:ext cx="4948154" cy="1754326"/>
          </a:xfrm>
          <a:prstGeom prst="rect">
            <a:avLst/>
          </a:prstGeom>
          <a:solidFill>
            <a:schemeClr val="bg1">
              <a:alpha val="70000"/>
            </a:schemeClr>
          </a:solidFill>
          <a:ln>
            <a:noFill/>
          </a:ln>
          <a:effectLst/>
        </p:spPr>
        <p:txBody>
          <a:bodyPr wrap="square" rtlCol="0">
            <a:spAutoFit/>
          </a:bodyPr>
          <a:lstStyle/>
          <a:p>
            <a:pPr algn="ctr"/>
            <a:r>
              <a:rPr lang="en-US" altLang="ja-JP" sz="3200" b="1" dirty="0" smtClean="0">
                <a:solidFill>
                  <a:prstClr val="black"/>
                </a:solidFill>
                <a:latin typeface="Book Antiqua" panose="02040602050305030304" pitchFamily="18" charset="0"/>
              </a:rPr>
              <a:t>Overview of the </a:t>
            </a:r>
          </a:p>
          <a:p>
            <a:pPr algn="ctr"/>
            <a:r>
              <a:rPr lang="en-US" altLang="ja-JP" sz="3200" b="1" dirty="0" smtClean="0">
                <a:solidFill>
                  <a:prstClr val="black"/>
                </a:solidFill>
                <a:latin typeface="Book Antiqua" panose="02040602050305030304" pitchFamily="18" charset="0"/>
              </a:rPr>
              <a:t>School of Science</a:t>
            </a:r>
          </a:p>
          <a:p>
            <a:pPr algn="ctr"/>
            <a:r>
              <a:rPr lang="en-US" altLang="ja-JP" sz="3200" b="1" dirty="0" smtClean="0">
                <a:solidFill>
                  <a:prstClr val="black"/>
                </a:solidFill>
                <a:latin typeface="Book Antiqua" panose="02040602050305030304" pitchFamily="18" charset="0"/>
              </a:rPr>
              <a:t>The University of Tokyo</a:t>
            </a:r>
          </a:p>
          <a:p>
            <a:pPr algn="ctr"/>
            <a:endParaRPr lang="en-US" altLang="ja-JP" sz="1200" b="1" dirty="0" smtClean="0">
              <a:solidFill>
                <a:prstClr val="black"/>
              </a:solidFill>
              <a:latin typeface="Cambria" panose="02040503050406030204" pitchFamily="18" charset="0"/>
            </a:endParaRPr>
          </a:p>
        </p:txBody>
      </p:sp>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89464" y="34504"/>
            <a:ext cx="1620032" cy="422694"/>
          </a:xfrm>
          <a:prstGeom prst="rect">
            <a:avLst/>
          </a:prstGeom>
        </p:spPr>
      </p:pic>
      <p:pic>
        <p:nvPicPr>
          <p:cNvPr id="6" name="図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89465" y="457198"/>
            <a:ext cx="1620031" cy="522327"/>
          </a:xfrm>
          <a:prstGeom prst="rect">
            <a:avLst/>
          </a:prstGeom>
        </p:spPr>
      </p:pic>
    </p:spTree>
    <p:extLst>
      <p:ext uri="{BB962C8B-B14F-4D97-AF65-F5344CB8AC3E}">
        <p14:creationId xmlns:p14="http://schemas.microsoft.com/office/powerpoint/2010/main" val="37596017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879301" y="928417"/>
            <a:ext cx="7721235" cy="536023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ja-JP" altLang="en-US" sz="1350"/>
          </a:p>
        </p:txBody>
      </p:sp>
      <p:sp>
        <p:nvSpPr>
          <p:cNvPr id="6" name="コンテンツ プレースホルダ 2"/>
          <p:cNvSpPr txBox="1">
            <a:spLocks/>
          </p:cNvSpPr>
          <p:nvPr/>
        </p:nvSpPr>
        <p:spPr>
          <a:xfrm>
            <a:off x="1834827" y="336366"/>
            <a:ext cx="5106836" cy="504690"/>
          </a:xfrm>
          <a:prstGeom prst="rect">
            <a:avLst/>
          </a:prstGeom>
        </p:spPr>
        <p:txBody>
          <a:bodyPr vert="horz" lIns="68580" tIns="34290" rIns="68580" bIns="3429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192881" lvl="1" indent="0" algn="ctr">
              <a:buNone/>
            </a:pPr>
            <a:endParaRPr lang="en-US" altLang="ja-JP" sz="2800" dirty="0">
              <a:solidFill>
                <a:srgbClr val="FF0000"/>
              </a:solidFill>
            </a:endParaRPr>
          </a:p>
          <a:p>
            <a:pPr marL="192881" lvl="1" indent="0" algn="ctr">
              <a:buNone/>
            </a:pPr>
            <a:endParaRPr lang="en-US" altLang="ja-JP" sz="2800" dirty="0">
              <a:solidFill>
                <a:srgbClr val="FF0000"/>
              </a:solidFill>
            </a:endParaRPr>
          </a:p>
          <a:p>
            <a:pPr marL="192881" lvl="1" indent="0" algn="ctr">
              <a:buNone/>
            </a:pPr>
            <a:endParaRPr lang="en-US" altLang="ja-JP" sz="2800" dirty="0">
              <a:solidFill>
                <a:srgbClr val="FF0000"/>
              </a:solidFill>
            </a:endParaRPr>
          </a:p>
        </p:txBody>
      </p:sp>
      <p:sp>
        <p:nvSpPr>
          <p:cNvPr id="30" name="テキスト ボックス 29"/>
          <p:cNvSpPr txBox="1"/>
          <p:nvPr/>
        </p:nvSpPr>
        <p:spPr>
          <a:xfrm>
            <a:off x="0" y="0"/>
            <a:ext cx="9144000" cy="461665"/>
          </a:xfrm>
          <a:prstGeom prst="rect">
            <a:avLst/>
          </a:prstGeom>
          <a:solidFill>
            <a:schemeClr val="accent1">
              <a:lumMod val="75000"/>
            </a:schemeClr>
          </a:solidFill>
        </p:spPr>
        <p:txBody>
          <a:bodyPr wrap="square" rtlCol="0">
            <a:spAutoFit/>
          </a:bodyPr>
          <a:lstStyle/>
          <a:p>
            <a:r>
              <a:rPr kumimoji="1" lang="en-US" altLang="zh-CN" sz="2400" dirty="0">
                <a:solidFill>
                  <a:schemeClr val="bg1"/>
                </a:solidFill>
                <a:effectLst>
                  <a:outerShdw blurRad="38100" dist="38100" dir="2700000" algn="tl">
                    <a:srgbClr val="000000">
                      <a:alpha val="43137"/>
                    </a:srgbClr>
                  </a:outerShdw>
                </a:effectLst>
                <a:latin typeface="Book Antiqua" panose="02040602050305030304" pitchFamily="18" charset="0"/>
              </a:rPr>
              <a:t>Affiliated Facilities</a:t>
            </a:r>
          </a:p>
        </p:txBody>
      </p:sp>
      <p:sp>
        <p:nvSpPr>
          <p:cNvPr id="21" name="コンテンツ プレースホルダ 2"/>
          <p:cNvSpPr txBox="1">
            <a:spLocks/>
          </p:cNvSpPr>
          <p:nvPr/>
        </p:nvSpPr>
        <p:spPr>
          <a:xfrm>
            <a:off x="7059555" y="3445505"/>
            <a:ext cx="1294517" cy="346812"/>
          </a:xfrm>
          <a:prstGeom prst="rect">
            <a:avLst/>
          </a:prstGeom>
        </p:spPr>
        <p:txBody>
          <a:bodyPr vert="horz" lIns="68580" tIns="34290" rIns="68580" bIns="3429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192881" lvl="1" indent="0" algn="ctr">
              <a:buNone/>
            </a:pPr>
            <a:endParaRPr lang="en-US" altLang="ja-JP" dirty="0">
              <a:solidFill>
                <a:schemeClr val="bg1"/>
              </a:solidFill>
            </a:endParaRPr>
          </a:p>
          <a:p>
            <a:pPr marL="192881" lvl="1" indent="0">
              <a:buNone/>
            </a:pPr>
            <a:endParaRPr lang="en-US" altLang="ja-JP" dirty="0">
              <a:solidFill>
                <a:srgbClr val="FF0000"/>
              </a:solidFill>
            </a:endParaRPr>
          </a:p>
          <a:p>
            <a:pPr marL="192881" lvl="1" indent="0">
              <a:buNone/>
            </a:pPr>
            <a:endParaRPr lang="en-US" altLang="ja-JP" dirty="0">
              <a:solidFill>
                <a:srgbClr val="FF0000"/>
              </a:solidFill>
            </a:endParaRPr>
          </a:p>
          <a:p>
            <a:pPr marL="192881" lvl="1" indent="0">
              <a:buNone/>
            </a:pPr>
            <a:endParaRPr lang="en-US" altLang="ja-JP" dirty="0">
              <a:solidFill>
                <a:srgbClr val="FF0000"/>
              </a:solidFill>
            </a:endParaRPr>
          </a:p>
        </p:txBody>
      </p:sp>
      <p:pic>
        <p:nvPicPr>
          <p:cNvPr id="22" name="図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18388" y="3634021"/>
            <a:ext cx="1371601" cy="800682"/>
          </a:xfrm>
          <a:prstGeom prst="rect">
            <a:avLst/>
          </a:prstGeom>
        </p:spPr>
      </p:pic>
      <p:pic>
        <p:nvPicPr>
          <p:cNvPr id="23" name="図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3090" y="4498817"/>
            <a:ext cx="1382196" cy="805275"/>
          </a:xfrm>
          <a:prstGeom prst="rect">
            <a:avLst/>
          </a:prstGeom>
        </p:spPr>
      </p:pic>
      <p:pic>
        <p:nvPicPr>
          <p:cNvPr id="24" name="図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13090" y="5362564"/>
            <a:ext cx="1382196" cy="816559"/>
          </a:xfrm>
          <a:prstGeom prst="rect">
            <a:avLst/>
          </a:prstGeom>
        </p:spPr>
      </p:pic>
      <p:pic>
        <p:nvPicPr>
          <p:cNvPr id="25" name="図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18388" y="1040148"/>
            <a:ext cx="1371600" cy="812116"/>
          </a:xfrm>
          <a:prstGeom prst="rect">
            <a:avLst/>
          </a:prstGeom>
        </p:spPr>
      </p:pic>
      <p:pic>
        <p:nvPicPr>
          <p:cNvPr id="26" name="図 2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18388" y="1904853"/>
            <a:ext cx="1371601" cy="811995"/>
          </a:xfrm>
          <a:prstGeom prst="rect">
            <a:avLst/>
          </a:prstGeom>
        </p:spPr>
      </p:pic>
      <p:pic>
        <p:nvPicPr>
          <p:cNvPr id="27" name="図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18388" y="2769437"/>
            <a:ext cx="1371601" cy="803638"/>
          </a:xfrm>
          <a:prstGeom prst="rect">
            <a:avLst/>
          </a:prstGeom>
        </p:spPr>
      </p:pic>
      <p:sp>
        <p:nvSpPr>
          <p:cNvPr id="13" name="テキスト ボックス 12"/>
          <p:cNvSpPr txBox="1"/>
          <p:nvPr/>
        </p:nvSpPr>
        <p:spPr>
          <a:xfrm>
            <a:off x="1287504" y="1025527"/>
            <a:ext cx="4664249" cy="5083379"/>
          </a:xfrm>
          <a:prstGeom prst="rect">
            <a:avLst/>
          </a:prstGeom>
          <a:noFill/>
        </p:spPr>
        <p:txBody>
          <a:bodyPr wrap="square" rtlCol="0">
            <a:spAutoFit/>
          </a:bodyPr>
          <a:lstStyle/>
          <a:p>
            <a:pPr>
              <a:lnSpc>
                <a:spcPct val="150000"/>
              </a:lnSpc>
              <a:spcBef>
                <a:spcPts val="300"/>
              </a:spcBef>
            </a:pPr>
            <a:r>
              <a:rPr kumimoji="1" lang="en-US" altLang="ja-JP" sz="1400" dirty="0" smtClean="0"/>
              <a:t>Botanical Gardens (</a:t>
            </a:r>
            <a:r>
              <a:rPr kumimoji="1" lang="en-US" altLang="ja-JP" sz="1400" dirty="0" err="1" smtClean="0"/>
              <a:t>Koishikawa</a:t>
            </a:r>
            <a:r>
              <a:rPr kumimoji="1" lang="en-US" altLang="ja-JP" sz="1400" dirty="0" smtClean="0"/>
              <a:t>, Nikko)</a:t>
            </a:r>
          </a:p>
          <a:p>
            <a:pPr>
              <a:lnSpc>
                <a:spcPct val="150000"/>
              </a:lnSpc>
              <a:spcBef>
                <a:spcPts val="300"/>
              </a:spcBef>
            </a:pPr>
            <a:r>
              <a:rPr kumimoji="1" lang="en-US" altLang="ja-JP" sz="1400" dirty="0" smtClean="0"/>
              <a:t>The </a:t>
            </a:r>
            <a:r>
              <a:rPr kumimoji="1" lang="en-US" altLang="ja-JP" sz="1400" dirty="0" err="1" smtClean="0"/>
              <a:t>Misaki</a:t>
            </a:r>
            <a:r>
              <a:rPr kumimoji="1" lang="en-US" altLang="ja-JP" sz="1400" dirty="0" smtClean="0"/>
              <a:t> Marine Biological Station (MMBS)</a:t>
            </a:r>
          </a:p>
          <a:p>
            <a:pPr>
              <a:lnSpc>
                <a:spcPct val="150000"/>
              </a:lnSpc>
              <a:spcBef>
                <a:spcPts val="300"/>
              </a:spcBef>
            </a:pPr>
            <a:r>
              <a:rPr kumimoji="1" lang="en-US" altLang="ja-JP" sz="1400" dirty="0" smtClean="0"/>
              <a:t>Research </a:t>
            </a:r>
            <a:r>
              <a:rPr kumimoji="1" lang="en-US" altLang="ja-JP" sz="1400" dirty="0" smtClean="0"/>
              <a:t>Center for </a:t>
            </a:r>
            <a:r>
              <a:rPr kumimoji="1" lang="en-US" altLang="ja-JP" sz="1400" dirty="0" err="1" smtClean="0"/>
              <a:t>Spectrochemistry</a:t>
            </a:r>
            <a:r>
              <a:rPr kumimoji="1" lang="en-US" altLang="ja-JP" sz="1400" dirty="0" smtClean="0"/>
              <a:t> (RCS)</a:t>
            </a:r>
          </a:p>
          <a:p>
            <a:pPr>
              <a:lnSpc>
                <a:spcPct val="150000"/>
              </a:lnSpc>
              <a:spcBef>
                <a:spcPts val="300"/>
              </a:spcBef>
            </a:pPr>
            <a:r>
              <a:rPr kumimoji="1" lang="en-US" altLang="ja-JP" sz="1400" dirty="0" smtClean="0"/>
              <a:t>Geochemical Research Center (GRC)</a:t>
            </a:r>
          </a:p>
          <a:p>
            <a:pPr>
              <a:lnSpc>
                <a:spcPct val="150000"/>
              </a:lnSpc>
              <a:spcBef>
                <a:spcPts val="300"/>
              </a:spcBef>
            </a:pPr>
            <a:r>
              <a:rPr kumimoji="1" lang="en-US" altLang="ja-JP" sz="1400" dirty="0" smtClean="0"/>
              <a:t>Institute of Astronomy (</a:t>
            </a:r>
            <a:r>
              <a:rPr kumimoji="1" lang="en-US" altLang="ja-JP" sz="1400" dirty="0" err="1" smtClean="0"/>
              <a:t>IoA</a:t>
            </a:r>
            <a:r>
              <a:rPr kumimoji="1" lang="en-US" altLang="ja-JP" sz="1400" dirty="0" smtClean="0"/>
              <a:t>)</a:t>
            </a:r>
          </a:p>
          <a:p>
            <a:pPr>
              <a:lnSpc>
                <a:spcPct val="150000"/>
              </a:lnSpc>
              <a:spcBef>
                <a:spcPts val="300"/>
              </a:spcBef>
            </a:pPr>
            <a:r>
              <a:rPr kumimoji="1" lang="en-US" altLang="ja-JP" sz="1400" dirty="0" smtClean="0"/>
              <a:t>Kiso Observatory</a:t>
            </a:r>
          </a:p>
          <a:p>
            <a:pPr>
              <a:lnSpc>
                <a:spcPct val="150000"/>
              </a:lnSpc>
              <a:spcBef>
                <a:spcPts val="300"/>
              </a:spcBef>
            </a:pPr>
            <a:r>
              <a:rPr kumimoji="1" lang="en-US" altLang="ja-JP" sz="1400" dirty="0" smtClean="0"/>
              <a:t>Center for Nuclear Study (CNS)</a:t>
            </a:r>
          </a:p>
          <a:p>
            <a:pPr>
              <a:lnSpc>
                <a:spcPct val="150000"/>
              </a:lnSpc>
              <a:spcBef>
                <a:spcPts val="300"/>
              </a:spcBef>
            </a:pPr>
            <a:r>
              <a:rPr kumimoji="1" lang="en-US" altLang="ja-JP" sz="1400" dirty="0" smtClean="0"/>
              <a:t>Research Center for the Early Universe (RESCEU)</a:t>
            </a:r>
          </a:p>
          <a:p>
            <a:pPr>
              <a:lnSpc>
                <a:spcPct val="150000"/>
              </a:lnSpc>
              <a:spcBef>
                <a:spcPts val="300"/>
              </a:spcBef>
            </a:pPr>
            <a:r>
              <a:rPr kumimoji="1" lang="en-US" altLang="ja-JP" sz="1400" dirty="0" smtClean="0"/>
              <a:t>Center for Ultrafast Intense Laser Science (CUILS)</a:t>
            </a:r>
          </a:p>
          <a:p>
            <a:pPr>
              <a:lnSpc>
                <a:spcPct val="150000"/>
              </a:lnSpc>
              <a:spcBef>
                <a:spcPts val="300"/>
              </a:spcBef>
            </a:pPr>
            <a:r>
              <a:rPr kumimoji="1" lang="en-US" altLang="ja-JP" sz="1400" dirty="0" smtClean="0"/>
              <a:t>Molecular Genetics Research Laboratory (MGRL)</a:t>
            </a:r>
          </a:p>
          <a:p>
            <a:pPr>
              <a:lnSpc>
                <a:spcPct val="150000"/>
              </a:lnSpc>
              <a:spcBef>
                <a:spcPts val="300"/>
              </a:spcBef>
            </a:pPr>
            <a:r>
              <a:rPr kumimoji="1" lang="en-US" altLang="ja-JP" sz="1400" dirty="0" smtClean="0"/>
              <a:t>Institute for Photon Science and Technology (IPST)</a:t>
            </a:r>
          </a:p>
          <a:p>
            <a:pPr>
              <a:lnSpc>
                <a:spcPct val="150000"/>
              </a:lnSpc>
              <a:spcBef>
                <a:spcPts val="300"/>
              </a:spcBef>
            </a:pPr>
            <a:r>
              <a:rPr kumimoji="1" lang="en-US" altLang="ja-JP" sz="1400" dirty="0" smtClean="0"/>
              <a:t>Universal Biology Institute (UBI)</a:t>
            </a:r>
          </a:p>
          <a:p>
            <a:pPr>
              <a:lnSpc>
                <a:spcPct val="150000"/>
              </a:lnSpc>
              <a:spcBef>
                <a:spcPts val="300"/>
              </a:spcBef>
            </a:pPr>
            <a:r>
              <a:rPr kumimoji="1" lang="en-US" altLang="ja-JP" sz="1400" dirty="0" err="1"/>
              <a:t>UTokyo</a:t>
            </a:r>
            <a:r>
              <a:rPr kumimoji="1" lang="en-US" altLang="ja-JP" sz="1400" dirty="0"/>
              <a:t> Organization for Planetary and Space Science (UTOPS)</a:t>
            </a:r>
          </a:p>
          <a:p>
            <a:pPr>
              <a:lnSpc>
                <a:spcPct val="150000"/>
              </a:lnSpc>
              <a:spcBef>
                <a:spcPts val="300"/>
              </a:spcBef>
            </a:pPr>
            <a:r>
              <a:rPr lang="en-US" altLang="ja-JP" sz="1400" dirty="0"/>
              <a:t>Institute for Physics of Intelligence (</a:t>
            </a:r>
            <a:r>
              <a:rPr lang="en-US" altLang="ja-JP" sz="1400" dirty="0" err="1"/>
              <a:t>i</a:t>
            </a:r>
            <a:r>
              <a:rPr lang="en-US" altLang="ja-JP" sz="1400" dirty="0"/>
              <a:t>π)</a:t>
            </a:r>
            <a:endParaRPr kumimoji="1" lang="en-US" altLang="ja-JP" sz="1400" dirty="0"/>
          </a:p>
        </p:txBody>
      </p:sp>
    </p:spTree>
    <p:extLst>
      <p:ext uri="{BB962C8B-B14F-4D97-AF65-F5344CB8AC3E}">
        <p14:creationId xmlns:p14="http://schemas.microsoft.com/office/powerpoint/2010/main" val="14790730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184431" y="1905220"/>
            <a:ext cx="6702399" cy="1266875"/>
          </a:xfrm>
          <a:prstGeom prst="rect">
            <a:avLst/>
          </a:prstGeom>
          <a:gradFill flip="none" rotWithShape="1">
            <a:gsLst>
              <a:gs pos="0">
                <a:schemeClr val="accent1">
                  <a:lumMod val="60000"/>
                  <a:lumOff val="40000"/>
                  <a:tint val="66000"/>
                  <a:satMod val="160000"/>
                </a:schemeClr>
              </a:gs>
              <a:gs pos="2000">
                <a:schemeClr val="accent1">
                  <a:lumMod val="60000"/>
                  <a:lumOff val="40000"/>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テキスト ボックス 2"/>
          <p:cNvSpPr txBox="1"/>
          <p:nvPr/>
        </p:nvSpPr>
        <p:spPr>
          <a:xfrm>
            <a:off x="160076" y="539348"/>
            <a:ext cx="8774374" cy="1292662"/>
          </a:xfrm>
          <a:prstGeom prst="rect">
            <a:avLst/>
          </a:prstGeom>
          <a:noFill/>
        </p:spPr>
        <p:txBody>
          <a:bodyPr wrap="square" rtlCol="0">
            <a:spAutoFit/>
          </a:bodyPr>
          <a:lstStyle/>
          <a:p>
            <a:r>
              <a:rPr lang="en-US" altLang="ja-JP" sz="1200" dirty="0"/>
              <a:t>The School of Science of the University of Tokyo (</a:t>
            </a:r>
            <a:r>
              <a:rPr lang="en-US" altLang="ja-JP" sz="1200" dirty="0" err="1"/>
              <a:t>UTokyo</a:t>
            </a:r>
            <a:r>
              <a:rPr lang="en-US" altLang="ja-JP" sz="1200" dirty="0"/>
              <a:t>) has been pushing scientific boundaries and deepening our understanding of nature since its founding in 1877. As demonstrated by the internationally recognized research produced by our faculty, students and alumni, the School provides an environment that fosters scientific leaders who will contribute to the advancement of society through their expertise and impactful research. With a variety of educational programs offered in English and research being conducted on a global scale, we welcome motivated students and researchers to join us in playing an active role in the world of science</a:t>
            </a:r>
            <a:r>
              <a:rPr lang="en-US" altLang="ja-JP" sz="1200" dirty="0" smtClean="0"/>
              <a:t>. </a:t>
            </a:r>
            <a:endParaRPr lang="ja-JP" altLang="ja-JP" sz="1200" dirty="0"/>
          </a:p>
          <a:p>
            <a:endParaRPr kumimoji="1" lang="ja-JP" altLang="en-US" dirty="0"/>
          </a:p>
        </p:txBody>
      </p:sp>
      <p:sp>
        <p:nvSpPr>
          <p:cNvPr id="5" name="テキスト ボックス 4"/>
          <p:cNvSpPr txBox="1"/>
          <p:nvPr/>
        </p:nvSpPr>
        <p:spPr>
          <a:xfrm>
            <a:off x="1470460" y="2073848"/>
            <a:ext cx="5270697" cy="938719"/>
          </a:xfrm>
          <a:prstGeom prst="rect">
            <a:avLst/>
          </a:prstGeom>
          <a:noFill/>
        </p:spPr>
        <p:txBody>
          <a:bodyPr wrap="square" rtlCol="0">
            <a:spAutoFit/>
          </a:bodyPr>
          <a:lstStyle/>
          <a:p>
            <a:r>
              <a:rPr kumimoji="1" lang="en-US" altLang="ja-JP" sz="1100" i="1" dirty="0" smtClean="0"/>
              <a:t>Since </a:t>
            </a:r>
            <a:r>
              <a:rPr kumimoji="1" lang="en-US" altLang="ja-JP" sz="1100" i="1" dirty="0"/>
              <a:t>our founding, </a:t>
            </a:r>
            <a:r>
              <a:rPr kumimoji="1" lang="en-US" altLang="ja-JP" sz="1100" i="1" dirty="0" smtClean="0"/>
              <a:t>the School of Science has </a:t>
            </a:r>
            <a:r>
              <a:rPr kumimoji="1" lang="en-US" altLang="ja-JP" sz="1100" i="1" dirty="0"/>
              <a:t>produced many achievements and talents as the center of scientific research and education, not only in Japan, but also throughout the world. </a:t>
            </a:r>
            <a:r>
              <a:rPr kumimoji="1" lang="en-US" altLang="ja-JP" sz="1100" i="1" dirty="0" smtClean="0"/>
              <a:t>Our </a:t>
            </a:r>
            <a:r>
              <a:rPr kumimoji="1" lang="en-US" altLang="ja-JP" sz="1100" i="1" dirty="0"/>
              <a:t>goal is to contribute to the sustainable and peaceful development of human society through the research and educational activities of science, together with the faculty and students of the School of Science. </a:t>
            </a:r>
            <a:endParaRPr kumimoji="1" lang="ja-JP" altLang="en-US" sz="1100" i="1" dirty="0"/>
          </a:p>
        </p:txBody>
      </p:sp>
      <p:pic>
        <p:nvPicPr>
          <p:cNvPr id="10" name="図 9"/>
          <p:cNvPicPr>
            <a:picLocks noChangeAspect="1"/>
          </p:cNvPicPr>
          <p:nvPr/>
        </p:nvPicPr>
        <p:blipFill rotWithShape="1">
          <a:blip r:embed="rId3" cstate="print">
            <a:extLst>
              <a:ext uri="{28A0092B-C50C-407E-A947-70E740481C1C}">
                <a14:useLocalDpi xmlns:a14="http://schemas.microsoft.com/office/drawing/2010/main" val="0"/>
              </a:ext>
            </a:extLst>
          </a:blip>
          <a:srcRect l="23672" t="20111" r="32512" b="52077"/>
          <a:stretch/>
        </p:blipFill>
        <p:spPr>
          <a:xfrm>
            <a:off x="407303" y="2040724"/>
            <a:ext cx="917036" cy="873173"/>
          </a:xfrm>
          <a:prstGeom prst="rect">
            <a:avLst/>
          </a:prstGeom>
          <a:ln>
            <a:noFill/>
          </a:ln>
          <a:effectLst>
            <a:outerShdw blurRad="292100" dist="139700" dir="2700000" algn="tl" rotWithShape="0">
              <a:srgbClr val="333333">
                <a:alpha val="65000"/>
              </a:srgbClr>
            </a:outerShdw>
          </a:effectLst>
        </p:spPr>
      </p:pic>
      <p:sp>
        <p:nvSpPr>
          <p:cNvPr id="12" name="テキスト ボックス 11"/>
          <p:cNvSpPr txBox="1"/>
          <p:nvPr/>
        </p:nvSpPr>
        <p:spPr>
          <a:xfrm>
            <a:off x="322574" y="2899023"/>
            <a:ext cx="1446584" cy="246221"/>
          </a:xfrm>
          <a:prstGeom prst="rect">
            <a:avLst/>
          </a:prstGeom>
          <a:noFill/>
        </p:spPr>
        <p:txBody>
          <a:bodyPr wrap="square" rtlCol="0">
            <a:spAutoFit/>
          </a:bodyPr>
          <a:lstStyle/>
          <a:p>
            <a:r>
              <a:rPr kumimoji="1" lang="en-US" altLang="ja-JP" sz="1000" dirty="0" smtClean="0"/>
              <a:t>Hiroyuki Takeda</a:t>
            </a:r>
          </a:p>
        </p:txBody>
      </p:sp>
      <p:sp>
        <p:nvSpPr>
          <p:cNvPr id="15" name="テキスト ボックス 14"/>
          <p:cNvSpPr txBox="1"/>
          <p:nvPr/>
        </p:nvSpPr>
        <p:spPr>
          <a:xfrm>
            <a:off x="0" y="0"/>
            <a:ext cx="9144000" cy="461665"/>
          </a:xfrm>
          <a:prstGeom prst="rect">
            <a:avLst/>
          </a:prstGeom>
          <a:solidFill>
            <a:schemeClr val="accent1">
              <a:lumMod val="75000"/>
            </a:schemeClr>
          </a:solidFill>
        </p:spPr>
        <p:txBody>
          <a:bodyPr wrap="square" rtlCol="0">
            <a:spAutoFit/>
          </a:bodyPr>
          <a:lstStyle/>
          <a:p>
            <a:r>
              <a:rPr kumimoji="1" lang="en-US" altLang="ja-JP" sz="2400" dirty="0" smtClean="0">
                <a:solidFill>
                  <a:schemeClr val="bg1"/>
                </a:solidFill>
                <a:effectLst>
                  <a:outerShdw blurRad="38100" dist="38100" dir="2700000" algn="tl">
                    <a:srgbClr val="000000">
                      <a:alpha val="43137"/>
                    </a:srgbClr>
                  </a:outerShdw>
                </a:effectLst>
                <a:latin typeface="Book Antiqua" panose="02040602050305030304" pitchFamily="18" charset="0"/>
              </a:rPr>
              <a:t>A brief introduction</a:t>
            </a:r>
            <a:endParaRPr kumimoji="1" lang="ja-JP" altLang="en-US" sz="2400" dirty="0">
              <a:solidFill>
                <a:schemeClr val="bg1"/>
              </a:solidFill>
              <a:effectLst>
                <a:outerShdw blurRad="38100" dist="38100" dir="2700000" algn="tl">
                  <a:srgbClr val="000000">
                    <a:alpha val="43137"/>
                  </a:srgbClr>
                </a:outerShdw>
              </a:effectLst>
              <a:latin typeface="Book Antiqua" panose="02040602050305030304" pitchFamily="18" charset="0"/>
            </a:endParaRPr>
          </a:p>
        </p:txBody>
      </p:sp>
      <p:graphicFrame>
        <p:nvGraphicFramePr>
          <p:cNvPr id="16" name="グラフ 15"/>
          <p:cNvGraphicFramePr/>
          <p:nvPr>
            <p:extLst>
              <p:ext uri="{D42A27DB-BD31-4B8C-83A1-F6EECF244321}">
                <p14:modId xmlns:p14="http://schemas.microsoft.com/office/powerpoint/2010/main" val="494332756"/>
              </p:ext>
            </p:extLst>
          </p:nvPr>
        </p:nvGraphicFramePr>
        <p:xfrm>
          <a:off x="194646" y="3947282"/>
          <a:ext cx="2380445" cy="1234685"/>
        </p:xfrm>
        <a:graphic>
          <a:graphicData uri="http://schemas.openxmlformats.org/drawingml/2006/chart">
            <c:chart xmlns:c="http://schemas.openxmlformats.org/drawingml/2006/chart" xmlns:r="http://schemas.openxmlformats.org/officeDocument/2006/relationships" r:id="rId4"/>
          </a:graphicData>
        </a:graphic>
      </p:graphicFrame>
      <p:sp>
        <p:nvSpPr>
          <p:cNvPr id="17" name="テキスト ボックス 16"/>
          <p:cNvSpPr txBox="1"/>
          <p:nvPr/>
        </p:nvSpPr>
        <p:spPr>
          <a:xfrm rot="16200000">
            <a:off x="4138906" y="5903494"/>
            <a:ext cx="1034414" cy="261610"/>
          </a:xfrm>
          <a:prstGeom prst="rect">
            <a:avLst/>
          </a:prstGeom>
          <a:noFill/>
        </p:spPr>
        <p:txBody>
          <a:bodyPr wrap="square" rtlCol="0">
            <a:spAutoFit/>
          </a:bodyPr>
          <a:lstStyle/>
          <a:p>
            <a:r>
              <a:rPr kumimoji="1" lang="en-US" altLang="ja-JP" sz="1100" b="1" dirty="0" smtClean="0">
                <a:solidFill>
                  <a:srgbClr val="ECA622"/>
                </a:solidFill>
              </a:rPr>
              <a:t>Fields Medal </a:t>
            </a:r>
            <a:endParaRPr kumimoji="1" lang="en-US" altLang="ja-JP" sz="1100" b="1" dirty="0">
              <a:solidFill>
                <a:srgbClr val="ECA622"/>
              </a:solidFill>
            </a:endParaRPr>
          </a:p>
        </p:txBody>
      </p:sp>
      <p:pic>
        <p:nvPicPr>
          <p:cNvPr id="18" name="図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53388" y="3826770"/>
            <a:ext cx="171070" cy="407027"/>
          </a:xfrm>
          <a:prstGeom prst="rect">
            <a:avLst/>
          </a:prstGeom>
        </p:spPr>
      </p:pic>
      <p:pic>
        <p:nvPicPr>
          <p:cNvPr id="19" name="図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05645" y="3817245"/>
            <a:ext cx="365734" cy="412926"/>
          </a:xfrm>
          <a:prstGeom prst="rect">
            <a:avLst/>
          </a:prstGeom>
        </p:spPr>
      </p:pic>
      <p:pic>
        <p:nvPicPr>
          <p:cNvPr id="20" name="図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65324" y="3826770"/>
            <a:ext cx="171070" cy="407027"/>
          </a:xfrm>
          <a:prstGeom prst="rect">
            <a:avLst/>
          </a:prstGeom>
        </p:spPr>
      </p:pic>
      <p:pic>
        <p:nvPicPr>
          <p:cNvPr id="21" name="図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77260" y="3826770"/>
            <a:ext cx="171070" cy="407027"/>
          </a:xfrm>
          <a:prstGeom prst="rect">
            <a:avLst/>
          </a:prstGeom>
        </p:spPr>
      </p:pic>
      <p:pic>
        <p:nvPicPr>
          <p:cNvPr id="22" name="図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89196" y="3826770"/>
            <a:ext cx="171070" cy="407027"/>
          </a:xfrm>
          <a:prstGeom prst="rect">
            <a:avLst/>
          </a:prstGeom>
        </p:spPr>
      </p:pic>
      <p:pic>
        <p:nvPicPr>
          <p:cNvPr id="23" name="図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41452" y="3826770"/>
            <a:ext cx="171070" cy="407027"/>
          </a:xfrm>
          <a:prstGeom prst="rect">
            <a:avLst/>
          </a:prstGeom>
        </p:spPr>
      </p:pic>
      <p:pic>
        <p:nvPicPr>
          <p:cNvPr id="24" name="図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29516" y="3826770"/>
            <a:ext cx="171070" cy="407027"/>
          </a:xfrm>
          <a:prstGeom prst="rect">
            <a:avLst/>
          </a:prstGeom>
        </p:spPr>
      </p:pic>
      <p:pic>
        <p:nvPicPr>
          <p:cNvPr id="25" name="図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17580" y="3826770"/>
            <a:ext cx="171070" cy="407027"/>
          </a:xfrm>
          <a:prstGeom prst="rect">
            <a:avLst/>
          </a:prstGeom>
        </p:spPr>
      </p:pic>
      <p:graphicFrame>
        <p:nvGraphicFramePr>
          <p:cNvPr id="28" name="グラフ 27"/>
          <p:cNvGraphicFramePr/>
          <p:nvPr>
            <p:extLst/>
          </p:nvPr>
        </p:nvGraphicFramePr>
        <p:xfrm>
          <a:off x="2565183" y="4019920"/>
          <a:ext cx="1271762" cy="1153341"/>
        </p:xfrm>
        <a:graphic>
          <a:graphicData uri="http://schemas.openxmlformats.org/drawingml/2006/chart">
            <c:chart xmlns:c="http://schemas.openxmlformats.org/drawingml/2006/chart" xmlns:r="http://schemas.openxmlformats.org/officeDocument/2006/relationships" r:id="rId7"/>
          </a:graphicData>
        </a:graphic>
      </p:graphicFrame>
      <p:sp>
        <p:nvSpPr>
          <p:cNvPr id="30" name="正方形/長方形 29"/>
          <p:cNvSpPr/>
          <p:nvPr/>
        </p:nvSpPr>
        <p:spPr>
          <a:xfrm>
            <a:off x="3736177" y="4038250"/>
            <a:ext cx="304510" cy="167264"/>
          </a:xfrm>
          <a:prstGeom prst="rect">
            <a:avLst/>
          </a:prstGeom>
          <a:solidFill>
            <a:srgbClr val="128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p:cNvSpPr/>
          <p:nvPr/>
        </p:nvSpPr>
        <p:spPr>
          <a:xfrm>
            <a:off x="3736177" y="4233828"/>
            <a:ext cx="304510" cy="167264"/>
          </a:xfrm>
          <a:prstGeom prst="rect">
            <a:avLst/>
          </a:prstGeom>
          <a:solidFill>
            <a:srgbClr val="645D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p:cNvSpPr/>
          <p:nvPr/>
        </p:nvSpPr>
        <p:spPr>
          <a:xfrm>
            <a:off x="3736177" y="4435196"/>
            <a:ext cx="304510" cy="167264"/>
          </a:xfrm>
          <a:prstGeom prst="rect">
            <a:avLst/>
          </a:prstGeom>
          <a:solidFill>
            <a:srgbClr val="F47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p:cNvSpPr/>
          <p:nvPr/>
        </p:nvSpPr>
        <p:spPr>
          <a:xfrm>
            <a:off x="3736177" y="4627974"/>
            <a:ext cx="304510" cy="167264"/>
          </a:xfrm>
          <a:prstGeom prst="rect">
            <a:avLst/>
          </a:prstGeom>
          <a:solidFill>
            <a:srgbClr val="8284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p:cNvSpPr/>
          <p:nvPr/>
        </p:nvSpPr>
        <p:spPr>
          <a:xfrm>
            <a:off x="3736177" y="4822504"/>
            <a:ext cx="304510" cy="167264"/>
          </a:xfrm>
          <a:prstGeom prst="rect">
            <a:avLst/>
          </a:prstGeom>
          <a:solidFill>
            <a:srgbClr val="FFC1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p:cNvSpPr txBox="1"/>
          <p:nvPr/>
        </p:nvSpPr>
        <p:spPr>
          <a:xfrm>
            <a:off x="4063433" y="4019907"/>
            <a:ext cx="1073731" cy="261610"/>
          </a:xfrm>
          <a:prstGeom prst="rect">
            <a:avLst/>
          </a:prstGeom>
          <a:noFill/>
        </p:spPr>
        <p:txBody>
          <a:bodyPr wrap="square" rtlCol="0">
            <a:spAutoFit/>
          </a:bodyPr>
          <a:lstStyle/>
          <a:p>
            <a:r>
              <a:rPr kumimoji="1" lang="en-US" altLang="ja-JP" sz="1100" dirty="0" smtClean="0"/>
              <a:t>Asia (82.5%)</a:t>
            </a:r>
            <a:endParaRPr kumimoji="1" lang="ja-JP" altLang="en-US" sz="1100" dirty="0"/>
          </a:p>
        </p:txBody>
      </p:sp>
      <p:sp>
        <p:nvSpPr>
          <p:cNvPr id="36" name="テキスト ボックス 35"/>
          <p:cNvSpPr txBox="1"/>
          <p:nvPr/>
        </p:nvSpPr>
        <p:spPr>
          <a:xfrm>
            <a:off x="4063432" y="4203965"/>
            <a:ext cx="1223883" cy="261610"/>
          </a:xfrm>
          <a:prstGeom prst="rect">
            <a:avLst/>
          </a:prstGeom>
          <a:noFill/>
        </p:spPr>
        <p:txBody>
          <a:bodyPr wrap="square" rtlCol="0">
            <a:spAutoFit/>
          </a:bodyPr>
          <a:lstStyle/>
          <a:p>
            <a:r>
              <a:rPr kumimoji="1" lang="en-US" altLang="ja-JP" sz="1100" dirty="0" smtClean="0"/>
              <a:t>Europe (7.8%)</a:t>
            </a:r>
            <a:endParaRPr kumimoji="1" lang="ja-JP" altLang="en-US" sz="1100" dirty="0"/>
          </a:p>
        </p:txBody>
      </p:sp>
      <p:sp>
        <p:nvSpPr>
          <p:cNvPr id="37" name="テキスト ボックス 36"/>
          <p:cNvSpPr txBox="1"/>
          <p:nvPr/>
        </p:nvSpPr>
        <p:spPr>
          <a:xfrm>
            <a:off x="4054462" y="4388023"/>
            <a:ext cx="1543118" cy="261610"/>
          </a:xfrm>
          <a:prstGeom prst="rect">
            <a:avLst/>
          </a:prstGeom>
          <a:noFill/>
        </p:spPr>
        <p:txBody>
          <a:bodyPr wrap="square" rtlCol="0">
            <a:spAutoFit/>
          </a:bodyPr>
          <a:lstStyle/>
          <a:p>
            <a:r>
              <a:rPr kumimoji="1" lang="en-US" altLang="ja-JP" sz="1100" dirty="0" smtClean="0"/>
              <a:t>North America (6.5%)</a:t>
            </a:r>
            <a:endParaRPr kumimoji="1" lang="ja-JP" altLang="en-US" sz="1100" dirty="0"/>
          </a:p>
        </p:txBody>
      </p:sp>
      <p:sp>
        <p:nvSpPr>
          <p:cNvPr id="38" name="テキスト ボックス 37"/>
          <p:cNvSpPr txBox="1"/>
          <p:nvPr/>
        </p:nvSpPr>
        <p:spPr>
          <a:xfrm>
            <a:off x="4063433" y="4572081"/>
            <a:ext cx="1996016" cy="261610"/>
          </a:xfrm>
          <a:prstGeom prst="rect">
            <a:avLst/>
          </a:prstGeom>
          <a:noFill/>
        </p:spPr>
        <p:txBody>
          <a:bodyPr wrap="square" rtlCol="0">
            <a:spAutoFit/>
          </a:bodyPr>
          <a:lstStyle/>
          <a:p>
            <a:r>
              <a:rPr kumimoji="1" lang="en-US" altLang="ja-JP" sz="1100" dirty="0" smtClean="0"/>
              <a:t>Central South America (1.8%)</a:t>
            </a:r>
            <a:endParaRPr kumimoji="1" lang="ja-JP" altLang="en-US" sz="1100" dirty="0"/>
          </a:p>
        </p:txBody>
      </p:sp>
      <p:sp>
        <p:nvSpPr>
          <p:cNvPr id="39" name="テキスト ボックス 38"/>
          <p:cNvSpPr txBox="1"/>
          <p:nvPr/>
        </p:nvSpPr>
        <p:spPr>
          <a:xfrm>
            <a:off x="4054462" y="4756139"/>
            <a:ext cx="1249423" cy="261610"/>
          </a:xfrm>
          <a:prstGeom prst="rect">
            <a:avLst/>
          </a:prstGeom>
          <a:noFill/>
        </p:spPr>
        <p:txBody>
          <a:bodyPr wrap="square" rtlCol="0">
            <a:spAutoFit/>
          </a:bodyPr>
          <a:lstStyle/>
          <a:p>
            <a:r>
              <a:rPr kumimoji="1" lang="en-US" altLang="ja-JP" sz="1100" dirty="0" smtClean="0"/>
              <a:t>Oceania (0.9%)</a:t>
            </a:r>
            <a:endParaRPr kumimoji="1" lang="ja-JP" altLang="en-US" sz="1100" dirty="0"/>
          </a:p>
        </p:txBody>
      </p:sp>
      <p:sp>
        <p:nvSpPr>
          <p:cNvPr id="40" name="テキスト ボックス 39"/>
          <p:cNvSpPr txBox="1"/>
          <p:nvPr/>
        </p:nvSpPr>
        <p:spPr>
          <a:xfrm>
            <a:off x="2878718" y="4388023"/>
            <a:ext cx="639469" cy="369332"/>
          </a:xfrm>
          <a:prstGeom prst="rect">
            <a:avLst/>
          </a:prstGeom>
          <a:noFill/>
        </p:spPr>
        <p:txBody>
          <a:bodyPr wrap="square" rtlCol="0">
            <a:spAutoFit/>
          </a:bodyPr>
          <a:lstStyle/>
          <a:p>
            <a:pPr algn="ctr"/>
            <a:r>
              <a:rPr kumimoji="1" lang="en-US" altLang="ja-JP" b="1" dirty="0" smtClean="0">
                <a:solidFill>
                  <a:schemeClr val="bg1"/>
                </a:solidFill>
                <a:effectLst>
                  <a:outerShdw blurRad="38100" dist="38100" dir="2700000" algn="tl">
                    <a:srgbClr val="000000">
                      <a:alpha val="43137"/>
                    </a:srgbClr>
                  </a:outerShdw>
                </a:effectLst>
              </a:rPr>
              <a:t>217</a:t>
            </a:r>
            <a:endParaRPr kumimoji="1" lang="ja-JP" altLang="en-US" b="1" dirty="0">
              <a:solidFill>
                <a:schemeClr val="bg1"/>
              </a:solidFill>
              <a:effectLst>
                <a:outerShdw blurRad="38100" dist="38100" dir="2700000" algn="tl">
                  <a:srgbClr val="000000">
                    <a:alpha val="43137"/>
                  </a:srgbClr>
                </a:outerShdw>
              </a:effectLst>
            </a:endParaRPr>
          </a:p>
        </p:txBody>
      </p:sp>
      <p:sp>
        <p:nvSpPr>
          <p:cNvPr id="41" name="テキスト ボックス 40"/>
          <p:cNvSpPr txBox="1"/>
          <p:nvPr/>
        </p:nvSpPr>
        <p:spPr>
          <a:xfrm>
            <a:off x="6203076" y="4436640"/>
            <a:ext cx="1965812" cy="2292935"/>
          </a:xfrm>
          <a:prstGeom prst="rect">
            <a:avLst/>
          </a:prstGeom>
          <a:noFill/>
        </p:spPr>
        <p:txBody>
          <a:bodyPr wrap="square" rtlCol="0">
            <a:spAutoFit/>
          </a:bodyPr>
          <a:lstStyle/>
          <a:p>
            <a:r>
              <a:rPr kumimoji="1" lang="en-US" altLang="ja-JP" sz="1100" dirty="0" smtClean="0">
                <a:latin typeface="Book Antiqua" panose="02040602050305030304" pitchFamily="18" charset="0"/>
              </a:rPr>
              <a:t> </a:t>
            </a:r>
            <a:endParaRPr kumimoji="1" lang="en-US" altLang="ja-JP" sz="1100" dirty="0">
              <a:latin typeface="Book Antiqua" panose="02040602050305030304" pitchFamily="18" charset="0"/>
            </a:endParaRPr>
          </a:p>
          <a:p>
            <a:endParaRPr kumimoji="1" lang="en-US" altLang="ja-JP" sz="1100" b="1" dirty="0" smtClean="0">
              <a:solidFill>
                <a:srgbClr val="ECA622"/>
              </a:solidFill>
            </a:endParaRPr>
          </a:p>
          <a:p>
            <a:endParaRPr kumimoji="1" lang="en-US" altLang="ja-JP" sz="1100" b="1" dirty="0">
              <a:solidFill>
                <a:srgbClr val="ECA622"/>
              </a:solidFill>
            </a:endParaRPr>
          </a:p>
          <a:p>
            <a:endParaRPr kumimoji="1" lang="en-US" altLang="ja-JP" sz="1100" b="1" dirty="0">
              <a:solidFill>
                <a:srgbClr val="ECA622"/>
              </a:solidFill>
            </a:endParaRPr>
          </a:p>
          <a:p>
            <a:r>
              <a:rPr kumimoji="1" lang="en-US" altLang="ja-JP" sz="1100" dirty="0" smtClean="0"/>
              <a:t>Natural Science</a:t>
            </a:r>
          </a:p>
          <a:p>
            <a:endParaRPr kumimoji="1" lang="en-US" altLang="ja-JP" sz="1100" dirty="0" smtClean="0"/>
          </a:p>
          <a:p>
            <a:r>
              <a:rPr kumimoji="1" lang="en-US" altLang="ja-JP" sz="1100" dirty="0" smtClean="0"/>
              <a:t>Physics </a:t>
            </a:r>
            <a:r>
              <a:rPr kumimoji="1" lang="en-US" altLang="ja-JP" sz="1100" dirty="0"/>
              <a:t>&amp; </a:t>
            </a:r>
            <a:r>
              <a:rPr kumimoji="1" lang="en-US" altLang="ja-JP" sz="1100" dirty="0" smtClean="0"/>
              <a:t>Astronomy</a:t>
            </a:r>
          </a:p>
          <a:p>
            <a:endParaRPr kumimoji="1" lang="en-US" altLang="ja-JP" sz="1100" dirty="0"/>
          </a:p>
          <a:p>
            <a:r>
              <a:rPr kumimoji="1" lang="en-US" altLang="ja-JP" sz="1100" dirty="0" smtClean="0"/>
              <a:t>Earth </a:t>
            </a:r>
            <a:r>
              <a:rPr kumimoji="1" lang="en-US" altLang="ja-JP" sz="1100" dirty="0"/>
              <a:t>&amp; Marine </a:t>
            </a:r>
            <a:r>
              <a:rPr kumimoji="1" lang="en-US" altLang="ja-JP" sz="1100" dirty="0" smtClean="0"/>
              <a:t>Sciences</a:t>
            </a:r>
          </a:p>
          <a:p>
            <a:endParaRPr kumimoji="1" lang="en-US" altLang="ja-JP" sz="1100" dirty="0"/>
          </a:p>
          <a:p>
            <a:r>
              <a:rPr kumimoji="1" lang="en-US" altLang="ja-JP" sz="1100" dirty="0" smtClean="0"/>
              <a:t>Chemistry</a:t>
            </a:r>
          </a:p>
          <a:p>
            <a:endParaRPr kumimoji="1" lang="en-US" altLang="ja-JP" sz="1100" dirty="0"/>
          </a:p>
          <a:p>
            <a:r>
              <a:rPr kumimoji="1" lang="en-US" altLang="ja-JP" sz="1100" dirty="0" smtClean="0"/>
              <a:t>Biological Sciences</a:t>
            </a:r>
            <a:endParaRPr kumimoji="1" lang="en-US" altLang="ja-JP" sz="1100" dirty="0"/>
          </a:p>
        </p:txBody>
      </p:sp>
      <p:pic>
        <p:nvPicPr>
          <p:cNvPr id="46" name="図 45"/>
          <p:cNvPicPr>
            <a:picLocks noChangeAspect="1"/>
          </p:cNvPicPr>
          <p:nvPr/>
        </p:nvPicPr>
        <p:blipFill rotWithShape="1">
          <a:blip r:embed="rId8">
            <a:extLst>
              <a:ext uri="{28A0092B-C50C-407E-A947-70E740481C1C}">
                <a14:useLocalDpi xmlns:a14="http://schemas.microsoft.com/office/drawing/2010/main" val="0"/>
              </a:ext>
            </a:extLst>
          </a:blip>
          <a:srcRect l="28933" t="12670" r="49782" b="55815"/>
          <a:stretch/>
        </p:blipFill>
        <p:spPr>
          <a:xfrm>
            <a:off x="3766622" y="5759347"/>
            <a:ext cx="618339" cy="624462"/>
          </a:xfrm>
          <a:prstGeom prst="ellipse">
            <a:avLst/>
          </a:prstGeom>
        </p:spPr>
      </p:pic>
      <p:pic>
        <p:nvPicPr>
          <p:cNvPr id="49" name="図 48" descr="koshiba2.jpg"/>
          <p:cNvPicPr>
            <a:picLocks noChangeAspect="1"/>
          </p:cNvPicPr>
          <p:nvPr/>
        </p:nvPicPr>
        <p:blipFill rotWithShape="1">
          <a:blip r:embed="rId9" cstate="print">
            <a:extLst>
              <a:ext uri="{28A0092B-C50C-407E-A947-70E740481C1C}">
                <a14:useLocalDpi xmlns:a14="http://schemas.microsoft.com/office/drawing/2010/main" val="0"/>
              </a:ext>
            </a:extLst>
          </a:blip>
          <a:srcRect b="22431"/>
          <a:stretch/>
        </p:blipFill>
        <p:spPr>
          <a:xfrm>
            <a:off x="1155872" y="5753151"/>
            <a:ext cx="625036" cy="625481"/>
          </a:xfrm>
          <a:prstGeom prst="ellipse">
            <a:avLst/>
          </a:prstGeom>
          <a:noFill/>
          <a:ln>
            <a:noFill/>
          </a:ln>
        </p:spPr>
      </p:pic>
      <p:pic>
        <p:nvPicPr>
          <p:cNvPr id="50" name="図 49" descr="kodaira2.jpg"/>
          <p:cNvPicPr>
            <a:picLocks noChangeAspect="1"/>
          </p:cNvPicPr>
          <p:nvPr/>
        </p:nvPicPr>
        <p:blipFill rotWithShape="1">
          <a:blip r:embed="rId10" cstate="print">
            <a:extLst>
              <a:ext uri="{28A0092B-C50C-407E-A947-70E740481C1C}">
                <a14:useLocalDpi xmlns:a14="http://schemas.microsoft.com/office/drawing/2010/main" val="0"/>
              </a:ext>
            </a:extLst>
          </a:blip>
          <a:srcRect l="18227" t="4266" r="13668" b="41771"/>
          <a:stretch/>
        </p:blipFill>
        <p:spPr>
          <a:xfrm>
            <a:off x="4842250" y="5732158"/>
            <a:ext cx="647700" cy="666750"/>
          </a:xfrm>
          <a:prstGeom prst="ellipse">
            <a:avLst/>
          </a:prstGeom>
          <a:noFill/>
          <a:ln>
            <a:noFill/>
          </a:ln>
        </p:spPr>
      </p:pic>
      <p:pic>
        <p:nvPicPr>
          <p:cNvPr id="51" name="Picture 11" descr="http://www.i-step.org/kasumi/greet/image/ezaki.jpg"/>
          <p:cNvPicPr>
            <a:picLocks noChangeAspect="1" noChangeArrowheads="1"/>
          </p:cNvPicPr>
          <p:nvPr/>
        </p:nvPicPr>
        <p:blipFill rotWithShape="1">
          <a:blip r:embed="rId11" cstate="print"/>
          <a:srcRect b="22682"/>
          <a:stretch/>
        </p:blipFill>
        <p:spPr bwMode="auto">
          <a:xfrm>
            <a:off x="333619" y="5759347"/>
            <a:ext cx="626193" cy="627573"/>
          </a:xfrm>
          <a:prstGeom prst="ellipse">
            <a:avLst/>
          </a:prstGeom>
          <a:noFill/>
          <a:ln>
            <a:noFill/>
          </a:ln>
        </p:spPr>
      </p:pic>
      <p:pic>
        <p:nvPicPr>
          <p:cNvPr id="52" name="図 51"/>
          <p:cNvPicPr>
            <a:picLocks noChangeAspect="1"/>
          </p:cNvPicPr>
          <p:nvPr/>
        </p:nvPicPr>
        <p:blipFill rotWithShape="1">
          <a:blip r:embed="rId12" cstate="print">
            <a:extLst>
              <a:ext uri="{28A0092B-C50C-407E-A947-70E740481C1C}">
                <a14:useLocalDpi xmlns:a14="http://schemas.microsoft.com/office/drawing/2010/main" val="0"/>
              </a:ext>
            </a:extLst>
          </a:blip>
          <a:srcRect r="7849" b="21029"/>
          <a:stretch/>
        </p:blipFill>
        <p:spPr>
          <a:xfrm>
            <a:off x="2020098" y="5751260"/>
            <a:ext cx="628339" cy="628546"/>
          </a:xfrm>
          <a:prstGeom prst="ellipse">
            <a:avLst/>
          </a:prstGeom>
          <a:noFill/>
          <a:ln>
            <a:noFill/>
          </a:ln>
        </p:spPr>
      </p:pic>
      <p:pic>
        <p:nvPicPr>
          <p:cNvPr id="53" name="図 52"/>
          <p:cNvPicPr>
            <a:picLocks noChangeAspect="1"/>
          </p:cNvPicPr>
          <p:nvPr/>
        </p:nvPicPr>
        <p:blipFill rotWithShape="1">
          <a:blip r:embed="rId13" cstate="print">
            <a:extLst>
              <a:ext uri="{28A0092B-C50C-407E-A947-70E740481C1C}">
                <a14:useLocalDpi xmlns:a14="http://schemas.microsoft.com/office/drawing/2010/main" val="0"/>
              </a:ext>
            </a:extLst>
          </a:blip>
          <a:srcRect r="2016" b="30086"/>
          <a:stretch/>
        </p:blipFill>
        <p:spPr>
          <a:xfrm>
            <a:off x="2903755" y="5759347"/>
            <a:ext cx="612425" cy="618021"/>
          </a:xfrm>
          <a:prstGeom prst="ellipse">
            <a:avLst/>
          </a:prstGeom>
          <a:noFill/>
          <a:ln>
            <a:noFill/>
          </a:ln>
        </p:spPr>
      </p:pic>
      <p:sp>
        <p:nvSpPr>
          <p:cNvPr id="54" name="正方形/長方形 53"/>
          <p:cNvSpPr/>
          <p:nvPr/>
        </p:nvSpPr>
        <p:spPr>
          <a:xfrm>
            <a:off x="2623768" y="6353578"/>
            <a:ext cx="1160535" cy="369332"/>
          </a:xfrm>
          <a:prstGeom prst="rect">
            <a:avLst/>
          </a:prstGeom>
        </p:spPr>
        <p:txBody>
          <a:bodyPr wrap="square">
            <a:spAutoFit/>
          </a:bodyPr>
          <a:lstStyle/>
          <a:p>
            <a:pPr algn="ctr"/>
            <a:r>
              <a:rPr lang="en-US" altLang="ja-JP" sz="900" dirty="0" err="1">
                <a:solidFill>
                  <a:prstClr val="black"/>
                </a:solidFill>
                <a:cs typeface="Arial" panose="020B0604020202020204" pitchFamily="34" charset="0"/>
              </a:rPr>
              <a:t>Takaaki</a:t>
            </a:r>
            <a:r>
              <a:rPr lang="en-US" altLang="ja-JP" sz="900" dirty="0">
                <a:solidFill>
                  <a:prstClr val="black"/>
                </a:solidFill>
                <a:cs typeface="Arial" panose="020B0604020202020204" pitchFamily="34" charset="0"/>
              </a:rPr>
              <a:t> </a:t>
            </a:r>
            <a:r>
              <a:rPr lang="en-US" altLang="ja-JP" sz="900" dirty="0" err="1">
                <a:solidFill>
                  <a:prstClr val="black"/>
                </a:solidFill>
                <a:cs typeface="Arial" panose="020B0604020202020204" pitchFamily="34" charset="0"/>
              </a:rPr>
              <a:t>Kajita</a:t>
            </a:r>
            <a:endParaRPr lang="en-US" altLang="ja-JP" sz="900" dirty="0">
              <a:solidFill>
                <a:prstClr val="black"/>
              </a:solidFill>
              <a:cs typeface="Arial" panose="020B0604020202020204" pitchFamily="34" charset="0"/>
            </a:endParaRPr>
          </a:p>
          <a:p>
            <a:pPr algn="ctr"/>
            <a:r>
              <a:rPr lang="en-US" altLang="ja-JP" sz="900" i="1" dirty="0" smtClean="0">
                <a:solidFill>
                  <a:prstClr val="black"/>
                </a:solidFill>
                <a:cs typeface="Arial" panose="020B0604020202020204" pitchFamily="34" charset="0"/>
              </a:rPr>
              <a:t>Physics </a:t>
            </a:r>
            <a:r>
              <a:rPr lang="en-US" altLang="ja-JP" sz="900" i="1" dirty="0">
                <a:solidFill>
                  <a:prstClr val="black"/>
                </a:solidFill>
                <a:cs typeface="Arial" panose="020B0604020202020204" pitchFamily="34" charset="0"/>
              </a:rPr>
              <a:t>2015</a:t>
            </a:r>
            <a:endParaRPr lang="ja-JP" altLang="en-US" sz="900" i="1" dirty="0">
              <a:solidFill>
                <a:prstClr val="black"/>
              </a:solidFill>
              <a:cs typeface="Arial" panose="020B0604020202020204" pitchFamily="34" charset="0"/>
            </a:endParaRPr>
          </a:p>
        </p:txBody>
      </p:sp>
      <p:sp>
        <p:nvSpPr>
          <p:cNvPr id="55" name="正方形/長方形 54"/>
          <p:cNvSpPr/>
          <p:nvPr/>
        </p:nvSpPr>
        <p:spPr>
          <a:xfrm>
            <a:off x="1790746" y="6353578"/>
            <a:ext cx="1150369" cy="369332"/>
          </a:xfrm>
          <a:prstGeom prst="rect">
            <a:avLst/>
          </a:prstGeom>
        </p:spPr>
        <p:txBody>
          <a:bodyPr wrap="square">
            <a:spAutoFit/>
          </a:bodyPr>
          <a:lstStyle/>
          <a:p>
            <a:pPr algn="ctr"/>
            <a:r>
              <a:rPr lang="en-US" altLang="ja-JP" sz="900" dirty="0" err="1">
                <a:solidFill>
                  <a:prstClr val="black"/>
                </a:solidFill>
                <a:cs typeface="Arial" panose="020B0604020202020204" pitchFamily="34" charset="0"/>
              </a:rPr>
              <a:t>Yoichiro</a:t>
            </a:r>
            <a:r>
              <a:rPr lang="en-US" altLang="ja-JP" sz="900" dirty="0">
                <a:solidFill>
                  <a:prstClr val="black"/>
                </a:solidFill>
                <a:cs typeface="Arial" panose="020B0604020202020204" pitchFamily="34" charset="0"/>
              </a:rPr>
              <a:t> </a:t>
            </a:r>
            <a:r>
              <a:rPr lang="en-US" altLang="ja-JP" sz="900" dirty="0" err="1">
                <a:solidFill>
                  <a:prstClr val="black"/>
                </a:solidFill>
                <a:cs typeface="Arial" panose="020B0604020202020204" pitchFamily="34" charset="0"/>
              </a:rPr>
              <a:t>Nambu</a:t>
            </a:r>
            <a:r>
              <a:rPr lang="en-US" altLang="ja-JP" sz="900" dirty="0">
                <a:solidFill>
                  <a:prstClr val="black"/>
                </a:solidFill>
                <a:cs typeface="Arial" panose="020B0604020202020204" pitchFamily="34" charset="0"/>
              </a:rPr>
              <a:t> </a:t>
            </a:r>
          </a:p>
          <a:p>
            <a:pPr algn="ctr"/>
            <a:r>
              <a:rPr lang="en-US" altLang="ja-JP" sz="900" i="1" dirty="0" smtClean="0">
                <a:solidFill>
                  <a:prstClr val="black"/>
                </a:solidFill>
                <a:cs typeface="Arial" panose="020B0604020202020204" pitchFamily="34" charset="0"/>
              </a:rPr>
              <a:t>Physics </a:t>
            </a:r>
            <a:r>
              <a:rPr lang="en-US" altLang="ja-JP" sz="900" i="1" dirty="0">
                <a:solidFill>
                  <a:prstClr val="black"/>
                </a:solidFill>
                <a:cs typeface="Arial" panose="020B0604020202020204" pitchFamily="34" charset="0"/>
              </a:rPr>
              <a:t>2008</a:t>
            </a:r>
            <a:endParaRPr lang="ja-JP" altLang="en-US" sz="900" i="1" dirty="0">
              <a:solidFill>
                <a:prstClr val="black"/>
              </a:solidFill>
              <a:cs typeface="Arial" panose="020B0604020202020204" pitchFamily="34" charset="0"/>
            </a:endParaRPr>
          </a:p>
        </p:txBody>
      </p:sp>
      <p:sp>
        <p:nvSpPr>
          <p:cNvPr id="56" name="正方形/長方形 55"/>
          <p:cNvSpPr/>
          <p:nvPr/>
        </p:nvSpPr>
        <p:spPr>
          <a:xfrm>
            <a:off x="822448" y="6353578"/>
            <a:ext cx="1338589" cy="369332"/>
          </a:xfrm>
          <a:prstGeom prst="rect">
            <a:avLst/>
          </a:prstGeom>
        </p:spPr>
        <p:txBody>
          <a:bodyPr wrap="square">
            <a:spAutoFit/>
          </a:bodyPr>
          <a:lstStyle/>
          <a:p>
            <a:pPr algn="ctr"/>
            <a:r>
              <a:rPr lang="en-US" altLang="ja-JP" sz="900" dirty="0">
                <a:solidFill>
                  <a:prstClr val="black"/>
                </a:solidFill>
                <a:cs typeface="Arial" panose="020B0604020202020204" pitchFamily="34" charset="0"/>
              </a:rPr>
              <a:t>Masatoshi </a:t>
            </a:r>
            <a:r>
              <a:rPr lang="en-US" altLang="ja-JP" sz="900" dirty="0" err="1">
                <a:solidFill>
                  <a:prstClr val="black"/>
                </a:solidFill>
                <a:cs typeface="Arial" panose="020B0604020202020204" pitchFamily="34" charset="0"/>
              </a:rPr>
              <a:t>Koshiba</a:t>
            </a:r>
            <a:r>
              <a:rPr lang="en-US" altLang="ja-JP" sz="900" dirty="0">
                <a:solidFill>
                  <a:prstClr val="black"/>
                </a:solidFill>
                <a:cs typeface="Arial" panose="020B0604020202020204" pitchFamily="34" charset="0"/>
              </a:rPr>
              <a:t> </a:t>
            </a:r>
          </a:p>
          <a:p>
            <a:pPr algn="ctr"/>
            <a:r>
              <a:rPr lang="en-US" altLang="ja-JP" sz="900" i="1" dirty="0" smtClean="0">
                <a:solidFill>
                  <a:prstClr val="black"/>
                </a:solidFill>
                <a:cs typeface="Arial" panose="020B0604020202020204" pitchFamily="34" charset="0"/>
              </a:rPr>
              <a:t>Physics </a:t>
            </a:r>
            <a:r>
              <a:rPr lang="en-US" altLang="ja-JP" sz="900" i="1" dirty="0">
                <a:solidFill>
                  <a:prstClr val="black"/>
                </a:solidFill>
                <a:cs typeface="Arial" panose="020B0604020202020204" pitchFamily="34" charset="0"/>
              </a:rPr>
              <a:t>2002</a:t>
            </a:r>
            <a:endParaRPr lang="ja-JP" altLang="en-US" sz="900" i="1" dirty="0">
              <a:solidFill>
                <a:prstClr val="black"/>
              </a:solidFill>
              <a:cs typeface="Arial" panose="020B0604020202020204" pitchFamily="34" charset="0"/>
            </a:endParaRPr>
          </a:p>
        </p:txBody>
      </p:sp>
      <p:sp>
        <p:nvSpPr>
          <p:cNvPr id="59" name="正方形/長方形 58"/>
          <p:cNvSpPr/>
          <p:nvPr/>
        </p:nvSpPr>
        <p:spPr>
          <a:xfrm>
            <a:off x="200792" y="6375627"/>
            <a:ext cx="883974" cy="369332"/>
          </a:xfrm>
          <a:prstGeom prst="rect">
            <a:avLst/>
          </a:prstGeom>
        </p:spPr>
        <p:txBody>
          <a:bodyPr wrap="square">
            <a:spAutoFit/>
          </a:bodyPr>
          <a:lstStyle/>
          <a:p>
            <a:pPr algn="ctr"/>
            <a:r>
              <a:rPr lang="en-US" altLang="ja-JP" sz="900" dirty="0">
                <a:solidFill>
                  <a:prstClr val="black"/>
                </a:solidFill>
                <a:cs typeface="Arial" panose="020B0604020202020204" pitchFamily="34" charset="0"/>
              </a:rPr>
              <a:t>Leo Esaki </a:t>
            </a:r>
          </a:p>
          <a:p>
            <a:pPr algn="ctr"/>
            <a:r>
              <a:rPr lang="en-US" altLang="ja-JP" sz="900" i="1" dirty="0" smtClean="0">
                <a:solidFill>
                  <a:prstClr val="black"/>
                </a:solidFill>
                <a:cs typeface="Arial" panose="020B0604020202020204" pitchFamily="34" charset="0"/>
              </a:rPr>
              <a:t>Physics </a:t>
            </a:r>
            <a:r>
              <a:rPr lang="en-US" altLang="ja-JP" sz="900" i="1" dirty="0">
                <a:solidFill>
                  <a:prstClr val="black"/>
                </a:solidFill>
                <a:cs typeface="Arial" panose="020B0604020202020204" pitchFamily="34" charset="0"/>
              </a:rPr>
              <a:t>1973</a:t>
            </a:r>
            <a:endParaRPr lang="ja-JP" altLang="en-US" sz="900" i="1" dirty="0">
              <a:solidFill>
                <a:prstClr val="black"/>
              </a:solidFill>
              <a:cs typeface="Arial" panose="020B0604020202020204" pitchFamily="34" charset="0"/>
            </a:endParaRPr>
          </a:p>
        </p:txBody>
      </p:sp>
      <p:sp>
        <p:nvSpPr>
          <p:cNvPr id="60" name="正方形/長方形 59"/>
          <p:cNvSpPr/>
          <p:nvPr/>
        </p:nvSpPr>
        <p:spPr>
          <a:xfrm>
            <a:off x="3512324" y="6356236"/>
            <a:ext cx="1064671" cy="507831"/>
          </a:xfrm>
          <a:prstGeom prst="rect">
            <a:avLst/>
          </a:prstGeom>
        </p:spPr>
        <p:txBody>
          <a:bodyPr wrap="square">
            <a:spAutoFit/>
          </a:bodyPr>
          <a:lstStyle/>
          <a:p>
            <a:pPr algn="ctr"/>
            <a:r>
              <a:rPr lang="en-US" altLang="ja-JP" sz="900" dirty="0" smtClean="0">
                <a:solidFill>
                  <a:prstClr val="black"/>
                </a:solidFill>
                <a:cs typeface="Arial" panose="020B0604020202020204" pitchFamily="34" charset="0"/>
              </a:rPr>
              <a:t>Yoshinori </a:t>
            </a:r>
            <a:r>
              <a:rPr lang="en-US" altLang="ja-JP" sz="900" dirty="0" err="1" smtClean="0">
                <a:solidFill>
                  <a:prstClr val="black"/>
                </a:solidFill>
                <a:cs typeface="Arial" panose="020B0604020202020204" pitchFamily="34" charset="0"/>
              </a:rPr>
              <a:t>Ohsumi</a:t>
            </a:r>
            <a:endParaRPr lang="en-US" altLang="ja-JP" sz="900" dirty="0" smtClean="0">
              <a:solidFill>
                <a:prstClr val="black"/>
              </a:solidFill>
              <a:cs typeface="Arial" panose="020B0604020202020204" pitchFamily="34" charset="0"/>
            </a:endParaRPr>
          </a:p>
          <a:p>
            <a:pPr algn="ctr"/>
            <a:r>
              <a:rPr lang="en-US" altLang="ja-JP" sz="900" i="1" dirty="0" smtClean="0">
                <a:solidFill>
                  <a:prstClr val="black"/>
                </a:solidFill>
                <a:cs typeface="Arial" panose="020B0604020202020204" pitchFamily="34" charset="0"/>
              </a:rPr>
              <a:t>Physiology </a:t>
            </a:r>
            <a:r>
              <a:rPr lang="en-US" altLang="ja-JP" sz="900" i="1" dirty="0">
                <a:solidFill>
                  <a:prstClr val="black"/>
                </a:solidFill>
                <a:cs typeface="Arial" panose="020B0604020202020204" pitchFamily="34" charset="0"/>
              </a:rPr>
              <a:t>or </a:t>
            </a:r>
            <a:endParaRPr lang="en-US" altLang="ja-JP" sz="900" i="1" dirty="0" smtClean="0">
              <a:solidFill>
                <a:prstClr val="black"/>
              </a:solidFill>
              <a:cs typeface="Arial" panose="020B0604020202020204" pitchFamily="34" charset="0"/>
            </a:endParaRPr>
          </a:p>
          <a:p>
            <a:pPr algn="ctr"/>
            <a:r>
              <a:rPr lang="en-US" altLang="ja-JP" sz="900" i="1" dirty="0" smtClean="0">
                <a:solidFill>
                  <a:prstClr val="black"/>
                </a:solidFill>
                <a:cs typeface="Arial" panose="020B0604020202020204" pitchFamily="34" charset="0"/>
              </a:rPr>
              <a:t>Medicine 2017</a:t>
            </a:r>
            <a:endParaRPr lang="ja-JP" altLang="en-US" sz="900" i="1" dirty="0">
              <a:solidFill>
                <a:prstClr val="black"/>
              </a:solidFill>
              <a:cs typeface="Arial" panose="020B0604020202020204" pitchFamily="34" charset="0"/>
            </a:endParaRPr>
          </a:p>
        </p:txBody>
      </p:sp>
      <p:sp>
        <p:nvSpPr>
          <p:cNvPr id="73" name="テキスト ボックス 72"/>
          <p:cNvSpPr txBox="1"/>
          <p:nvPr/>
        </p:nvSpPr>
        <p:spPr>
          <a:xfrm>
            <a:off x="-89980" y="5384398"/>
            <a:ext cx="2912854" cy="369332"/>
          </a:xfrm>
          <a:prstGeom prst="rect">
            <a:avLst/>
          </a:prstGeom>
          <a:noFill/>
        </p:spPr>
        <p:txBody>
          <a:bodyPr wrap="square" rtlCol="0">
            <a:spAutoFit/>
          </a:bodyPr>
          <a:lstStyle/>
          <a:p>
            <a:pPr algn="ctr"/>
            <a:r>
              <a:rPr kumimoji="1" lang="en-US" altLang="ja-JP" b="1" dirty="0">
                <a:solidFill>
                  <a:srgbClr val="0070C0"/>
                </a:solidFill>
                <a:latin typeface="Book Antiqua" panose="02040602050305030304" pitchFamily="18" charset="0"/>
              </a:rPr>
              <a:t>Distinguished </a:t>
            </a:r>
            <a:r>
              <a:rPr kumimoji="1" lang="en-US" altLang="ja-JP" b="1" dirty="0" smtClean="0">
                <a:solidFill>
                  <a:srgbClr val="0070C0"/>
                </a:solidFill>
                <a:latin typeface="Book Antiqua" panose="02040602050305030304" pitchFamily="18" charset="0"/>
              </a:rPr>
              <a:t>Alumni</a:t>
            </a:r>
            <a:endParaRPr kumimoji="1" lang="en-US" altLang="ja-JP" b="1" dirty="0">
              <a:solidFill>
                <a:srgbClr val="0070C0"/>
              </a:solidFill>
              <a:latin typeface="Book Antiqua" panose="02040602050305030304" pitchFamily="18" charset="0"/>
            </a:endParaRPr>
          </a:p>
        </p:txBody>
      </p:sp>
      <p:sp>
        <p:nvSpPr>
          <p:cNvPr id="74" name="正方形/長方形 73"/>
          <p:cNvSpPr/>
          <p:nvPr/>
        </p:nvSpPr>
        <p:spPr>
          <a:xfrm>
            <a:off x="4652746" y="6346018"/>
            <a:ext cx="1039409" cy="369332"/>
          </a:xfrm>
          <a:prstGeom prst="rect">
            <a:avLst/>
          </a:prstGeom>
        </p:spPr>
        <p:txBody>
          <a:bodyPr wrap="square">
            <a:spAutoFit/>
          </a:bodyPr>
          <a:lstStyle/>
          <a:p>
            <a:pPr algn="ctr"/>
            <a:r>
              <a:rPr lang="en-US" altLang="ja-JP" sz="900" dirty="0" err="1" smtClean="0">
                <a:solidFill>
                  <a:prstClr val="black"/>
                </a:solidFill>
                <a:cs typeface="Arial" panose="020B0604020202020204" pitchFamily="34" charset="0"/>
              </a:rPr>
              <a:t>Kunihiko</a:t>
            </a:r>
            <a:r>
              <a:rPr lang="en-US" altLang="ja-JP" sz="900" dirty="0" smtClean="0">
                <a:solidFill>
                  <a:prstClr val="black"/>
                </a:solidFill>
                <a:cs typeface="Arial" panose="020B0604020202020204" pitchFamily="34" charset="0"/>
              </a:rPr>
              <a:t> </a:t>
            </a:r>
            <a:r>
              <a:rPr lang="en-US" altLang="ja-JP" sz="900" dirty="0" err="1" smtClean="0">
                <a:solidFill>
                  <a:prstClr val="black"/>
                </a:solidFill>
                <a:cs typeface="Arial" panose="020B0604020202020204" pitchFamily="34" charset="0"/>
              </a:rPr>
              <a:t>Kodaira</a:t>
            </a:r>
            <a:endParaRPr lang="en-US" altLang="ja-JP" sz="900" dirty="0" smtClean="0">
              <a:solidFill>
                <a:prstClr val="black"/>
              </a:solidFill>
              <a:cs typeface="Arial" panose="020B0604020202020204" pitchFamily="34" charset="0"/>
            </a:endParaRPr>
          </a:p>
          <a:p>
            <a:pPr algn="ctr"/>
            <a:r>
              <a:rPr lang="en-US" altLang="ja-JP" sz="900" i="1" dirty="0" smtClean="0">
                <a:solidFill>
                  <a:prstClr val="black"/>
                </a:solidFill>
                <a:cs typeface="Arial" panose="020B0604020202020204" pitchFamily="34" charset="0"/>
              </a:rPr>
              <a:t>1954</a:t>
            </a:r>
            <a:endParaRPr lang="ja-JP" altLang="en-US" sz="900" i="1" dirty="0">
              <a:solidFill>
                <a:prstClr val="black"/>
              </a:solidFill>
              <a:cs typeface="Arial" panose="020B0604020202020204" pitchFamily="34" charset="0"/>
            </a:endParaRPr>
          </a:p>
        </p:txBody>
      </p:sp>
      <p:sp>
        <p:nvSpPr>
          <p:cNvPr id="75" name="テキスト ボックス 74"/>
          <p:cNvSpPr txBox="1"/>
          <p:nvPr/>
        </p:nvSpPr>
        <p:spPr>
          <a:xfrm>
            <a:off x="5920105" y="4440047"/>
            <a:ext cx="1828800" cy="369332"/>
          </a:xfrm>
          <a:prstGeom prst="rect">
            <a:avLst/>
          </a:prstGeom>
          <a:noFill/>
        </p:spPr>
        <p:txBody>
          <a:bodyPr wrap="square" rtlCol="0">
            <a:spAutoFit/>
          </a:bodyPr>
          <a:lstStyle/>
          <a:p>
            <a:r>
              <a:rPr kumimoji="1" lang="en-US" altLang="ja-JP" b="1" dirty="0" smtClean="0">
                <a:solidFill>
                  <a:srgbClr val="0070C0"/>
                </a:solidFill>
                <a:latin typeface="Book Antiqua" panose="02040602050305030304" pitchFamily="18" charset="0"/>
              </a:rPr>
              <a:t>Rankings</a:t>
            </a:r>
            <a:endParaRPr kumimoji="1" lang="en-US" altLang="ja-JP" b="1" dirty="0">
              <a:solidFill>
                <a:srgbClr val="0070C0"/>
              </a:solidFill>
              <a:latin typeface="Book Antiqua" panose="02040602050305030304" pitchFamily="18" charset="0"/>
            </a:endParaRPr>
          </a:p>
        </p:txBody>
      </p:sp>
      <p:sp>
        <p:nvSpPr>
          <p:cNvPr id="76" name="テキスト ボックス 75"/>
          <p:cNvSpPr txBox="1"/>
          <p:nvPr/>
        </p:nvSpPr>
        <p:spPr>
          <a:xfrm>
            <a:off x="2558169" y="3477640"/>
            <a:ext cx="2912854" cy="369332"/>
          </a:xfrm>
          <a:prstGeom prst="rect">
            <a:avLst/>
          </a:prstGeom>
          <a:noFill/>
        </p:spPr>
        <p:txBody>
          <a:bodyPr wrap="square" rtlCol="0">
            <a:spAutoFit/>
          </a:bodyPr>
          <a:lstStyle/>
          <a:p>
            <a:pPr algn="ctr"/>
            <a:r>
              <a:rPr kumimoji="1" lang="en-US" altLang="ja-JP" b="1" dirty="0" smtClean="0">
                <a:solidFill>
                  <a:srgbClr val="0070C0"/>
                </a:solidFill>
                <a:latin typeface="Book Antiqua" panose="02040602050305030304" pitchFamily="18" charset="0"/>
              </a:rPr>
              <a:t>International Students</a:t>
            </a:r>
            <a:endParaRPr kumimoji="1" lang="en-US" altLang="ja-JP" b="1" dirty="0">
              <a:solidFill>
                <a:srgbClr val="0070C0"/>
              </a:solidFill>
              <a:latin typeface="Book Antiqua" panose="02040602050305030304" pitchFamily="18" charset="0"/>
            </a:endParaRPr>
          </a:p>
        </p:txBody>
      </p:sp>
      <p:sp>
        <p:nvSpPr>
          <p:cNvPr id="77" name="テキスト ボックス 76"/>
          <p:cNvSpPr txBox="1"/>
          <p:nvPr/>
        </p:nvSpPr>
        <p:spPr>
          <a:xfrm>
            <a:off x="-94249" y="3194280"/>
            <a:ext cx="2912854" cy="646331"/>
          </a:xfrm>
          <a:prstGeom prst="rect">
            <a:avLst/>
          </a:prstGeom>
          <a:noFill/>
        </p:spPr>
        <p:txBody>
          <a:bodyPr wrap="square" rtlCol="0">
            <a:spAutoFit/>
          </a:bodyPr>
          <a:lstStyle/>
          <a:p>
            <a:pPr algn="ctr"/>
            <a:r>
              <a:rPr kumimoji="1" lang="en-US" altLang="ja-JP" b="1" dirty="0" smtClean="0">
                <a:solidFill>
                  <a:srgbClr val="0070C0"/>
                </a:solidFill>
                <a:latin typeface="Book Antiqua" panose="02040602050305030304" pitchFamily="18" charset="0"/>
              </a:rPr>
              <a:t>Number of </a:t>
            </a:r>
          </a:p>
          <a:p>
            <a:pPr algn="ctr"/>
            <a:r>
              <a:rPr kumimoji="1" lang="en-US" altLang="ja-JP" b="1" dirty="0" smtClean="0">
                <a:solidFill>
                  <a:srgbClr val="0070C0"/>
                </a:solidFill>
                <a:latin typeface="Book Antiqua" panose="02040602050305030304" pitchFamily="18" charset="0"/>
              </a:rPr>
              <a:t>Students &amp; Faculty</a:t>
            </a:r>
            <a:endParaRPr kumimoji="1" lang="en-US" altLang="ja-JP" b="1" dirty="0">
              <a:solidFill>
                <a:srgbClr val="0070C0"/>
              </a:solidFill>
              <a:latin typeface="Book Antiqua" panose="02040602050305030304" pitchFamily="18" charset="0"/>
            </a:endParaRPr>
          </a:p>
        </p:txBody>
      </p:sp>
      <p:sp>
        <p:nvSpPr>
          <p:cNvPr id="78" name="テキスト ボックス 77"/>
          <p:cNvSpPr txBox="1"/>
          <p:nvPr/>
        </p:nvSpPr>
        <p:spPr>
          <a:xfrm>
            <a:off x="6044767" y="3471279"/>
            <a:ext cx="2912854" cy="369332"/>
          </a:xfrm>
          <a:prstGeom prst="rect">
            <a:avLst/>
          </a:prstGeom>
          <a:noFill/>
        </p:spPr>
        <p:txBody>
          <a:bodyPr wrap="square" rtlCol="0">
            <a:spAutoFit/>
          </a:bodyPr>
          <a:lstStyle/>
          <a:p>
            <a:pPr algn="ctr"/>
            <a:r>
              <a:rPr kumimoji="1" lang="en-US" altLang="ja-JP" b="1" dirty="0" smtClean="0">
                <a:solidFill>
                  <a:srgbClr val="0070C0"/>
                </a:solidFill>
                <a:latin typeface="Book Antiqua" panose="02040602050305030304" pitchFamily="18" charset="0"/>
              </a:rPr>
              <a:t>Student to Faculty Ratio</a:t>
            </a:r>
            <a:endParaRPr kumimoji="1" lang="en-US" altLang="ja-JP" b="1" dirty="0">
              <a:solidFill>
                <a:srgbClr val="0070C0"/>
              </a:solidFill>
              <a:latin typeface="Book Antiqua" panose="02040602050305030304" pitchFamily="18" charset="0"/>
            </a:endParaRPr>
          </a:p>
        </p:txBody>
      </p:sp>
      <p:sp>
        <p:nvSpPr>
          <p:cNvPr id="80" name="テキスト ボックス 79"/>
          <p:cNvSpPr txBox="1"/>
          <p:nvPr/>
        </p:nvSpPr>
        <p:spPr>
          <a:xfrm>
            <a:off x="6001441" y="3788102"/>
            <a:ext cx="422780" cy="461665"/>
          </a:xfrm>
          <a:prstGeom prst="rect">
            <a:avLst/>
          </a:prstGeom>
          <a:noFill/>
        </p:spPr>
        <p:txBody>
          <a:bodyPr wrap="square" rtlCol="0">
            <a:spAutoFit/>
          </a:bodyPr>
          <a:lstStyle/>
          <a:p>
            <a:pPr algn="ctr"/>
            <a:r>
              <a:rPr kumimoji="1" lang="en-US" altLang="ja-JP" sz="2400" b="1" dirty="0" smtClean="0">
                <a:solidFill>
                  <a:srgbClr val="1E8181"/>
                </a:solidFill>
                <a:effectLst>
                  <a:outerShdw blurRad="38100" dist="38100" dir="2700000" algn="tl">
                    <a:srgbClr val="000000">
                      <a:alpha val="43137"/>
                    </a:srgbClr>
                  </a:outerShdw>
                </a:effectLst>
                <a:latin typeface="Book Antiqua" panose="02040602050305030304" pitchFamily="18" charset="0"/>
              </a:rPr>
              <a:t>7</a:t>
            </a:r>
            <a:endParaRPr kumimoji="1" lang="en-US" altLang="ja-JP" sz="2400" b="1" dirty="0">
              <a:solidFill>
                <a:srgbClr val="1E8181"/>
              </a:solidFill>
              <a:effectLst>
                <a:outerShdw blurRad="38100" dist="38100" dir="2700000" algn="tl">
                  <a:srgbClr val="000000">
                    <a:alpha val="43137"/>
                  </a:srgbClr>
                </a:outerShdw>
              </a:effectLst>
              <a:latin typeface="Book Antiqua" panose="02040602050305030304" pitchFamily="18" charset="0"/>
            </a:endParaRPr>
          </a:p>
        </p:txBody>
      </p:sp>
      <p:sp>
        <p:nvSpPr>
          <p:cNvPr id="81" name="テキスト ボックス 80"/>
          <p:cNvSpPr txBox="1"/>
          <p:nvPr/>
        </p:nvSpPr>
        <p:spPr>
          <a:xfrm>
            <a:off x="8639499" y="3774792"/>
            <a:ext cx="422780" cy="461665"/>
          </a:xfrm>
          <a:prstGeom prst="rect">
            <a:avLst/>
          </a:prstGeom>
          <a:noFill/>
        </p:spPr>
        <p:txBody>
          <a:bodyPr wrap="square" rtlCol="0">
            <a:spAutoFit/>
          </a:bodyPr>
          <a:lstStyle/>
          <a:p>
            <a:pPr algn="ctr"/>
            <a:r>
              <a:rPr kumimoji="1" lang="en-US" altLang="ja-JP" sz="2400" b="1" dirty="0">
                <a:solidFill>
                  <a:srgbClr val="ECA622"/>
                </a:solidFill>
                <a:effectLst>
                  <a:outerShdw blurRad="38100" dist="38100" dir="2700000" algn="tl">
                    <a:srgbClr val="000000">
                      <a:alpha val="43137"/>
                    </a:srgbClr>
                  </a:outerShdw>
                </a:effectLst>
                <a:latin typeface="Book Antiqua" panose="02040602050305030304" pitchFamily="18" charset="0"/>
              </a:rPr>
              <a:t>1</a:t>
            </a:r>
          </a:p>
        </p:txBody>
      </p:sp>
      <p:sp>
        <p:nvSpPr>
          <p:cNvPr id="82" name="テキスト ボックス 81"/>
          <p:cNvSpPr txBox="1"/>
          <p:nvPr/>
        </p:nvSpPr>
        <p:spPr>
          <a:xfrm>
            <a:off x="5757050" y="5088069"/>
            <a:ext cx="597162" cy="1695336"/>
          </a:xfrm>
          <a:prstGeom prst="rect">
            <a:avLst/>
          </a:prstGeom>
          <a:noFill/>
        </p:spPr>
        <p:txBody>
          <a:bodyPr wrap="square" rtlCol="0">
            <a:spAutoFit/>
          </a:bodyPr>
          <a:lstStyle/>
          <a:p>
            <a:pPr algn="ctr">
              <a:lnSpc>
                <a:spcPts val="2500"/>
              </a:lnSpc>
            </a:pPr>
            <a:r>
              <a:rPr kumimoji="1" lang="en-US" altLang="ja-JP" sz="2400" b="1" dirty="0" smtClean="0">
                <a:solidFill>
                  <a:schemeClr val="accent5"/>
                </a:solidFill>
                <a:effectLst>
                  <a:outerShdw blurRad="38100" dist="38100" dir="2700000" algn="tl">
                    <a:srgbClr val="000000">
                      <a:alpha val="43137"/>
                    </a:srgbClr>
                  </a:outerShdw>
                </a:effectLst>
                <a:latin typeface="Book Antiqua" panose="02040602050305030304" pitchFamily="18" charset="0"/>
              </a:rPr>
              <a:t>9</a:t>
            </a:r>
          </a:p>
          <a:p>
            <a:pPr algn="ctr">
              <a:lnSpc>
                <a:spcPts val="2500"/>
              </a:lnSpc>
            </a:pPr>
            <a:r>
              <a:rPr kumimoji="1" lang="en-US" altLang="ja-JP" sz="2400" b="1" dirty="0" smtClean="0">
                <a:solidFill>
                  <a:schemeClr val="accent5"/>
                </a:solidFill>
                <a:effectLst>
                  <a:outerShdw blurRad="38100" dist="38100" dir="2700000" algn="tl">
                    <a:srgbClr val="000000">
                      <a:alpha val="43137"/>
                    </a:srgbClr>
                  </a:outerShdw>
                </a:effectLst>
                <a:latin typeface="Book Antiqua" panose="02040602050305030304" pitchFamily="18" charset="0"/>
              </a:rPr>
              <a:t>1</a:t>
            </a:r>
            <a:r>
              <a:rPr kumimoji="1" lang="en-US" altLang="ja-JP" sz="2400" b="1" dirty="0">
                <a:solidFill>
                  <a:schemeClr val="accent5"/>
                </a:solidFill>
                <a:effectLst>
                  <a:outerShdw blurRad="38100" dist="38100" dir="2700000" algn="tl">
                    <a:srgbClr val="000000">
                      <a:alpha val="43137"/>
                    </a:srgbClr>
                  </a:outerShdw>
                </a:effectLst>
                <a:latin typeface="Book Antiqua" panose="02040602050305030304" pitchFamily="18" charset="0"/>
              </a:rPr>
              <a:t>0</a:t>
            </a:r>
            <a:endParaRPr kumimoji="1" lang="en-US" altLang="ja-JP" sz="2400" b="1" dirty="0" smtClean="0">
              <a:solidFill>
                <a:schemeClr val="accent5"/>
              </a:solidFill>
              <a:effectLst>
                <a:outerShdw blurRad="38100" dist="38100" dir="2700000" algn="tl">
                  <a:srgbClr val="000000">
                    <a:alpha val="43137"/>
                  </a:srgbClr>
                </a:outerShdw>
              </a:effectLst>
              <a:latin typeface="Book Antiqua" panose="02040602050305030304" pitchFamily="18" charset="0"/>
            </a:endParaRPr>
          </a:p>
          <a:p>
            <a:pPr algn="ctr">
              <a:lnSpc>
                <a:spcPts val="2500"/>
              </a:lnSpc>
            </a:pPr>
            <a:r>
              <a:rPr kumimoji="1" lang="en-US" altLang="ja-JP" sz="2400" b="1" dirty="0" smtClean="0">
                <a:solidFill>
                  <a:schemeClr val="accent5"/>
                </a:solidFill>
                <a:effectLst>
                  <a:outerShdw blurRad="38100" dist="38100" dir="2700000" algn="tl">
                    <a:srgbClr val="000000">
                      <a:alpha val="43137"/>
                    </a:srgbClr>
                  </a:outerShdw>
                </a:effectLst>
                <a:latin typeface="Book Antiqua" panose="02040602050305030304" pitchFamily="18" charset="0"/>
              </a:rPr>
              <a:t>1</a:t>
            </a:r>
            <a:r>
              <a:rPr kumimoji="1" lang="en-US" altLang="ja-JP" sz="2400" b="1" dirty="0">
                <a:solidFill>
                  <a:schemeClr val="accent5"/>
                </a:solidFill>
                <a:effectLst>
                  <a:outerShdw blurRad="38100" dist="38100" dir="2700000" algn="tl">
                    <a:srgbClr val="000000">
                      <a:alpha val="43137"/>
                    </a:srgbClr>
                  </a:outerShdw>
                </a:effectLst>
                <a:latin typeface="Book Antiqua" panose="02040602050305030304" pitchFamily="18" charset="0"/>
              </a:rPr>
              <a:t>4</a:t>
            </a:r>
            <a:endParaRPr kumimoji="1" lang="en-US" altLang="ja-JP" sz="2400" b="1" dirty="0" smtClean="0">
              <a:solidFill>
                <a:schemeClr val="accent5"/>
              </a:solidFill>
              <a:effectLst>
                <a:outerShdw blurRad="38100" dist="38100" dir="2700000" algn="tl">
                  <a:srgbClr val="000000">
                    <a:alpha val="43137"/>
                  </a:srgbClr>
                </a:outerShdw>
              </a:effectLst>
              <a:latin typeface="Book Antiqua" panose="02040602050305030304" pitchFamily="18" charset="0"/>
            </a:endParaRPr>
          </a:p>
          <a:p>
            <a:pPr algn="ctr">
              <a:lnSpc>
                <a:spcPts val="2500"/>
              </a:lnSpc>
            </a:pPr>
            <a:r>
              <a:rPr kumimoji="1" lang="en-US" altLang="ja-JP" sz="2400" b="1" dirty="0">
                <a:solidFill>
                  <a:schemeClr val="accent5"/>
                </a:solidFill>
                <a:effectLst>
                  <a:outerShdw blurRad="38100" dist="38100" dir="2700000" algn="tl">
                    <a:srgbClr val="000000">
                      <a:alpha val="43137"/>
                    </a:srgbClr>
                  </a:outerShdw>
                </a:effectLst>
                <a:latin typeface="Book Antiqua" panose="02040602050305030304" pitchFamily="18" charset="0"/>
              </a:rPr>
              <a:t>11</a:t>
            </a:r>
            <a:endParaRPr kumimoji="1" lang="en-US" altLang="ja-JP" sz="2400" b="1" dirty="0" smtClean="0">
              <a:solidFill>
                <a:schemeClr val="accent5"/>
              </a:solidFill>
              <a:effectLst>
                <a:outerShdw blurRad="38100" dist="38100" dir="2700000" algn="tl">
                  <a:srgbClr val="000000">
                    <a:alpha val="43137"/>
                  </a:srgbClr>
                </a:outerShdw>
              </a:effectLst>
              <a:latin typeface="Book Antiqua" panose="02040602050305030304" pitchFamily="18" charset="0"/>
            </a:endParaRPr>
          </a:p>
          <a:p>
            <a:pPr algn="ctr">
              <a:lnSpc>
                <a:spcPts val="2500"/>
              </a:lnSpc>
            </a:pPr>
            <a:r>
              <a:rPr kumimoji="1" lang="en-US" altLang="ja-JP" sz="2400" b="1" dirty="0" smtClean="0">
                <a:solidFill>
                  <a:schemeClr val="accent5"/>
                </a:solidFill>
                <a:effectLst>
                  <a:outerShdw blurRad="38100" dist="38100" dir="2700000" algn="tl">
                    <a:srgbClr val="000000">
                      <a:alpha val="43137"/>
                    </a:srgbClr>
                  </a:outerShdw>
                </a:effectLst>
                <a:latin typeface="Book Antiqua" panose="02040602050305030304" pitchFamily="18" charset="0"/>
              </a:rPr>
              <a:t>15</a:t>
            </a:r>
            <a:endParaRPr kumimoji="1" lang="en-US" altLang="ja-JP" sz="2400" b="1" dirty="0">
              <a:solidFill>
                <a:schemeClr val="accent5"/>
              </a:solidFill>
              <a:effectLst>
                <a:outerShdw blurRad="38100" dist="38100" dir="2700000" algn="tl">
                  <a:srgbClr val="000000">
                    <a:alpha val="43137"/>
                  </a:srgbClr>
                </a:outerShdw>
              </a:effectLst>
              <a:latin typeface="Book Antiqua" panose="02040602050305030304" pitchFamily="18" charset="0"/>
            </a:endParaRPr>
          </a:p>
        </p:txBody>
      </p:sp>
      <p:sp>
        <p:nvSpPr>
          <p:cNvPr id="83" name="テキスト ボックス 82"/>
          <p:cNvSpPr txBox="1"/>
          <p:nvPr/>
        </p:nvSpPr>
        <p:spPr>
          <a:xfrm>
            <a:off x="6097530" y="4699477"/>
            <a:ext cx="2033712" cy="430887"/>
          </a:xfrm>
          <a:prstGeom prst="rect">
            <a:avLst/>
          </a:prstGeom>
          <a:noFill/>
        </p:spPr>
        <p:txBody>
          <a:bodyPr wrap="square" rtlCol="0">
            <a:spAutoFit/>
          </a:bodyPr>
          <a:lstStyle/>
          <a:p>
            <a:r>
              <a:rPr kumimoji="1" lang="en-US" altLang="ja-JP" sz="1100" b="1" dirty="0">
                <a:solidFill>
                  <a:srgbClr val="ECA622"/>
                </a:solidFill>
              </a:rPr>
              <a:t>QS World University Rankings </a:t>
            </a:r>
          </a:p>
          <a:p>
            <a:r>
              <a:rPr kumimoji="1" lang="en-US" altLang="ja-JP" sz="1100" b="1" dirty="0">
                <a:solidFill>
                  <a:srgbClr val="ECA622"/>
                </a:solidFill>
              </a:rPr>
              <a:t>by Subject </a:t>
            </a:r>
            <a:r>
              <a:rPr kumimoji="1" lang="en-US" altLang="ja-JP" sz="1100" b="1" dirty="0" smtClean="0">
                <a:solidFill>
                  <a:srgbClr val="ECA622"/>
                </a:solidFill>
              </a:rPr>
              <a:t>2019</a:t>
            </a:r>
            <a:endParaRPr kumimoji="1" lang="en-US" altLang="ja-JP" sz="1100" b="1" dirty="0">
              <a:solidFill>
                <a:srgbClr val="ECA622"/>
              </a:solidFill>
            </a:endParaRPr>
          </a:p>
        </p:txBody>
      </p:sp>
      <p:sp>
        <p:nvSpPr>
          <p:cNvPr id="84" name="テキスト ボックス 83"/>
          <p:cNvSpPr txBox="1"/>
          <p:nvPr/>
        </p:nvSpPr>
        <p:spPr>
          <a:xfrm>
            <a:off x="493738" y="4142705"/>
            <a:ext cx="639469" cy="307777"/>
          </a:xfrm>
          <a:prstGeom prst="rect">
            <a:avLst/>
          </a:prstGeom>
          <a:noFill/>
        </p:spPr>
        <p:txBody>
          <a:bodyPr wrap="square" rtlCol="0">
            <a:spAutoFit/>
          </a:bodyPr>
          <a:lstStyle/>
          <a:p>
            <a:pPr algn="ctr"/>
            <a:r>
              <a:rPr kumimoji="1" lang="en-US" altLang="ja-JP" sz="1400" b="1" dirty="0" smtClean="0">
                <a:solidFill>
                  <a:srgbClr val="0070C0"/>
                </a:solidFill>
                <a:effectLst>
                  <a:outerShdw blurRad="38100" dist="38100" dir="2700000" algn="tl">
                    <a:srgbClr val="000000">
                      <a:alpha val="43137"/>
                    </a:srgbClr>
                  </a:outerShdw>
                </a:effectLst>
              </a:rPr>
              <a:t>659</a:t>
            </a:r>
            <a:endParaRPr kumimoji="1" lang="ja-JP" altLang="en-US" sz="1400" b="1" dirty="0">
              <a:solidFill>
                <a:srgbClr val="0070C0"/>
              </a:solidFill>
              <a:effectLst>
                <a:outerShdw blurRad="38100" dist="38100" dir="2700000" algn="tl">
                  <a:srgbClr val="000000">
                    <a:alpha val="43137"/>
                  </a:srgbClr>
                </a:outerShdw>
              </a:effectLst>
            </a:endParaRPr>
          </a:p>
        </p:txBody>
      </p:sp>
      <p:sp>
        <p:nvSpPr>
          <p:cNvPr id="85" name="テキスト ボックス 84"/>
          <p:cNvSpPr txBox="1"/>
          <p:nvPr/>
        </p:nvSpPr>
        <p:spPr>
          <a:xfrm>
            <a:off x="951032" y="4009571"/>
            <a:ext cx="639469" cy="307777"/>
          </a:xfrm>
          <a:prstGeom prst="rect">
            <a:avLst/>
          </a:prstGeom>
          <a:noFill/>
        </p:spPr>
        <p:txBody>
          <a:bodyPr wrap="square" rtlCol="0">
            <a:spAutoFit/>
          </a:bodyPr>
          <a:lstStyle/>
          <a:p>
            <a:pPr algn="ctr"/>
            <a:r>
              <a:rPr kumimoji="1" lang="en-US" altLang="ja-JP" sz="1400" b="1" dirty="0" smtClean="0">
                <a:solidFill>
                  <a:srgbClr val="1E8181"/>
                </a:solidFill>
                <a:effectLst>
                  <a:outerShdw blurRad="38100" dist="38100" dir="2700000" algn="tl">
                    <a:srgbClr val="000000">
                      <a:alpha val="43137"/>
                    </a:srgbClr>
                  </a:outerShdw>
                </a:effectLst>
              </a:rPr>
              <a:t>799</a:t>
            </a:r>
            <a:endParaRPr kumimoji="1" lang="ja-JP" altLang="en-US" sz="1400" b="1" dirty="0">
              <a:solidFill>
                <a:srgbClr val="1E8181"/>
              </a:solidFill>
              <a:effectLst>
                <a:outerShdw blurRad="38100" dist="38100" dir="2700000" algn="tl">
                  <a:srgbClr val="000000">
                    <a:alpha val="43137"/>
                  </a:srgbClr>
                </a:outerShdw>
              </a:effectLst>
            </a:endParaRPr>
          </a:p>
        </p:txBody>
      </p:sp>
      <p:sp>
        <p:nvSpPr>
          <p:cNvPr id="86" name="テキスト ボックス 85"/>
          <p:cNvSpPr txBox="1"/>
          <p:nvPr/>
        </p:nvSpPr>
        <p:spPr>
          <a:xfrm>
            <a:off x="1848102" y="4498594"/>
            <a:ext cx="639469" cy="307777"/>
          </a:xfrm>
          <a:prstGeom prst="rect">
            <a:avLst/>
          </a:prstGeom>
          <a:noFill/>
        </p:spPr>
        <p:txBody>
          <a:bodyPr wrap="square" rtlCol="0">
            <a:spAutoFit/>
          </a:bodyPr>
          <a:lstStyle/>
          <a:p>
            <a:pPr algn="ctr"/>
            <a:r>
              <a:rPr kumimoji="1" lang="en-US" altLang="ja-JP" sz="1400" b="1" dirty="0" smtClean="0">
                <a:solidFill>
                  <a:schemeClr val="accent2"/>
                </a:solidFill>
                <a:effectLst>
                  <a:outerShdw blurRad="38100" dist="38100" dir="2700000" algn="tl">
                    <a:srgbClr val="000000">
                      <a:alpha val="43137"/>
                    </a:srgbClr>
                  </a:outerShdw>
                </a:effectLst>
              </a:rPr>
              <a:t>286</a:t>
            </a:r>
            <a:endParaRPr kumimoji="1" lang="ja-JP" altLang="en-US" sz="1400" b="1" dirty="0">
              <a:solidFill>
                <a:schemeClr val="accent2"/>
              </a:solidFill>
              <a:effectLst>
                <a:outerShdw blurRad="38100" dist="38100" dir="2700000" algn="tl">
                  <a:srgbClr val="000000">
                    <a:alpha val="43137"/>
                  </a:srgbClr>
                </a:outerShdw>
              </a:effectLst>
            </a:endParaRPr>
          </a:p>
        </p:txBody>
      </p:sp>
      <p:sp>
        <p:nvSpPr>
          <p:cNvPr id="87" name="正方形/長方形 86"/>
          <p:cNvSpPr/>
          <p:nvPr/>
        </p:nvSpPr>
        <p:spPr>
          <a:xfrm>
            <a:off x="201426" y="4987098"/>
            <a:ext cx="1150369" cy="338554"/>
          </a:xfrm>
          <a:prstGeom prst="rect">
            <a:avLst/>
          </a:prstGeom>
        </p:spPr>
        <p:txBody>
          <a:bodyPr wrap="square">
            <a:spAutoFit/>
          </a:bodyPr>
          <a:lstStyle/>
          <a:p>
            <a:pPr algn="ctr"/>
            <a:r>
              <a:rPr lang="en-US" altLang="ja-JP" sz="800" dirty="0" smtClean="0">
                <a:solidFill>
                  <a:prstClr val="black"/>
                </a:solidFill>
                <a:cs typeface="Arial" panose="020B0604020202020204" pitchFamily="34" charset="0"/>
              </a:rPr>
              <a:t>Undergraduate</a:t>
            </a:r>
          </a:p>
          <a:p>
            <a:pPr algn="ctr"/>
            <a:r>
              <a:rPr lang="en-US" altLang="ja-JP" sz="800" dirty="0" smtClean="0">
                <a:solidFill>
                  <a:prstClr val="black"/>
                </a:solidFill>
                <a:cs typeface="Arial" panose="020B0604020202020204" pitchFamily="34" charset="0"/>
              </a:rPr>
              <a:t>Students</a:t>
            </a:r>
            <a:endParaRPr lang="ja-JP" altLang="en-US" sz="800" dirty="0">
              <a:solidFill>
                <a:prstClr val="black"/>
              </a:solidFill>
              <a:cs typeface="Arial" panose="020B0604020202020204" pitchFamily="34" charset="0"/>
            </a:endParaRPr>
          </a:p>
        </p:txBody>
      </p:sp>
      <p:sp>
        <p:nvSpPr>
          <p:cNvPr id="88" name="正方形/長方形 87"/>
          <p:cNvSpPr/>
          <p:nvPr/>
        </p:nvSpPr>
        <p:spPr>
          <a:xfrm>
            <a:off x="954917" y="4993884"/>
            <a:ext cx="725912" cy="338554"/>
          </a:xfrm>
          <a:prstGeom prst="rect">
            <a:avLst/>
          </a:prstGeom>
        </p:spPr>
        <p:txBody>
          <a:bodyPr wrap="square">
            <a:spAutoFit/>
          </a:bodyPr>
          <a:lstStyle/>
          <a:p>
            <a:pPr algn="ctr"/>
            <a:r>
              <a:rPr lang="en-US" altLang="ja-JP" sz="800" dirty="0">
                <a:solidFill>
                  <a:prstClr val="black"/>
                </a:solidFill>
                <a:cs typeface="Arial" panose="020B0604020202020204" pitchFamily="34" charset="0"/>
              </a:rPr>
              <a:t>Master's </a:t>
            </a:r>
            <a:r>
              <a:rPr lang="en-US" altLang="ja-JP" sz="800" dirty="0" smtClean="0">
                <a:solidFill>
                  <a:prstClr val="black"/>
                </a:solidFill>
                <a:cs typeface="Arial" panose="020B0604020202020204" pitchFamily="34" charset="0"/>
              </a:rPr>
              <a:t>Students</a:t>
            </a:r>
            <a:endParaRPr lang="ja-JP" altLang="en-US" sz="800" dirty="0">
              <a:solidFill>
                <a:prstClr val="black"/>
              </a:solidFill>
              <a:cs typeface="Arial" panose="020B0604020202020204" pitchFamily="34" charset="0"/>
            </a:endParaRPr>
          </a:p>
        </p:txBody>
      </p:sp>
      <p:sp>
        <p:nvSpPr>
          <p:cNvPr id="89" name="正方形/長方形 88"/>
          <p:cNvSpPr/>
          <p:nvPr/>
        </p:nvSpPr>
        <p:spPr>
          <a:xfrm>
            <a:off x="1793588" y="4980599"/>
            <a:ext cx="725912" cy="215444"/>
          </a:xfrm>
          <a:prstGeom prst="rect">
            <a:avLst/>
          </a:prstGeom>
        </p:spPr>
        <p:txBody>
          <a:bodyPr wrap="square">
            <a:spAutoFit/>
          </a:bodyPr>
          <a:lstStyle/>
          <a:p>
            <a:pPr algn="ctr"/>
            <a:r>
              <a:rPr lang="en-US" altLang="ja-JP" sz="800" dirty="0" smtClean="0">
                <a:solidFill>
                  <a:prstClr val="black"/>
                </a:solidFill>
                <a:cs typeface="Arial" panose="020B0604020202020204" pitchFamily="34" charset="0"/>
              </a:rPr>
              <a:t>Faculty</a:t>
            </a:r>
            <a:endParaRPr lang="ja-JP" altLang="en-US" sz="800" dirty="0">
              <a:solidFill>
                <a:prstClr val="black"/>
              </a:solidFill>
              <a:cs typeface="Arial" panose="020B0604020202020204" pitchFamily="34" charset="0"/>
            </a:endParaRPr>
          </a:p>
        </p:txBody>
      </p:sp>
      <p:sp>
        <p:nvSpPr>
          <p:cNvPr id="90" name="テキスト ボックス 89"/>
          <p:cNvSpPr txBox="1"/>
          <p:nvPr/>
        </p:nvSpPr>
        <p:spPr>
          <a:xfrm rot="16200000">
            <a:off x="-320709" y="5909389"/>
            <a:ext cx="1022624" cy="261610"/>
          </a:xfrm>
          <a:prstGeom prst="rect">
            <a:avLst/>
          </a:prstGeom>
          <a:noFill/>
        </p:spPr>
        <p:txBody>
          <a:bodyPr wrap="square" rtlCol="0">
            <a:spAutoFit/>
          </a:bodyPr>
          <a:lstStyle/>
          <a:p>
            <a:r>
              <a:rPr kumimoji="1" lang="en-US" altLang="ja-JP" sz="1100" b="1" dirty="0" smtClean="0">
                <a:solidFill>
                  <a:srgbClr val="ECA622"/>
                </a:solidFill>
              </a:rPr>
              <a:t>Nobel Prizes</a:t>
            </a:r>
            <a:endParaRPr kumimoji="1" lang="en-US" altLang="ja-JP" sz="1100" b="1" dirty="0">
              <a:solidFill>
                <a:srgbClr val="ECA622"/>
              </a:solidFill>
            </a:endParaRPr>
          </a:p>
        </p:txBody>
      </p:sp>
      <p:sp>
        <p:nvSpPr>
          <p:cNvPr id="92" name="テキスト ボックス 91"/>
          <p:cNvSpPr txBox="1"/>
          <p:nvPr/>
        </p:nvSpPr>
        <p:spPr>
          <a:xfrm>
            <a:off x="87820" y="1575385"/>
            <a:ext cx="2912854" cy="369332"/>
          </a:xfrm>
          <a:prstGeom prst="rect">
            <a:avLst/>
          </a:prstGeom>
          <a:noFill/>
        </p:spPr>
        <p:txBody>
          <a:bodyPr wrap="square" rtlCol="0">
            <a:spAutoFit/>
          </a:bodyPr>
          <a:lstStyle/>
          <a:p>
            <a:r>
              <a:rPr kumimoji="1" lang="en-US" altLang="ja-JP" b="1" dirty="0" smtClean="0">
                <a:solidFill>
                  <a:srgbClr val="0070C0"/>
                </a:solidFill>
                <a:latin typeface="Book Antiqua" panose="02040602050305030304" pitchFamily="18" charset="0"/>
              </a:rPr>
              <a:t>Message from the Dean</a:t>
            </a:r>
            <a:endParaRPr kumimoji="1" lang="en-US" altLang="ja-JP" b="1" dirty="0">
              <a:solidFill>
                <a:srgbClr val="0070C0"/>
              </a:solidFill>
              <a:latin typeface="Book Antiqua" panose="02040602050305030304" pitchFamily="18" charset="0"/>
            </a:endParaRPr>
          </a:p>
        </p:txBody>
      </p:sp>
      <p:sp>
        <p:nvSpPr>
          <p:cNvPr id="66" name="正方形/長方形 65"/>
          <p:cNvSpPr/>
          <p:nvPr/>
        </p:nvSpPr>
        <p:spPr>
          <a:xfrm>
            <a:off x="3736177" y="5025634"/>
            <a:ext cx="304510" cy="16726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テキスト ボックス 68"/>
          <p:cNvSpPr txBox="1"/>
          <p:nvPr/>
        </p:nvSpPr>
        <p:spPr>
          <a:xfrm>
            <a:off x="4063433" y="4940197"/>
            <a:ext cx="1073731" cy="261610"/>
          </a:xfrm>
          <a:prstGeom prst="rect">
            <a:avLst/>
          </a:prstGeom>
          <a:noFill/>
        </p:spPr>
        <p:txBody>
          <a:bodyPr wrap="square" rtlCol="0">
            <a:spAutoFit/>
          </a:bodyPr>
          <a:lstStyle/>
          <a:p>
            <a:r>
              <a:rPr kumimoji="1" lang="en-US" altLang="ja-JP" sz="1100" dirty="0" smtClean="0"/>
              <a:t>Africa(0.5%)</a:t>
            </a:r>
            <a:endParaRPr kumimoji="1" lang="ja-JP" altLang="en-US" sz="1100" dirty="0"/>
          </a:p>
        </p:txBody>
      </p:sp>
      <p:sp>
        <p:nvSpPr>
          <p:cNvPr id="64" name="正方形/長方形 63"/>
          <p:cNvSpPr/>
          <p:nvPr/>
        </p:nvSpPr>
        <p:spPr>
          <a:xfrm>
            <a:off x="1389911" y="4982203"/>
            <a:ext cx="725912" cy="338554"/>
          </a:xfrm>
          <a:prstGeom prst="rect">
            <a:avLst/>
          </a:prstGeom>
        </p:spPr>
        <p:txBody>
          <a:bodyPr wrap="square">
            <a:spAutoFit/>
          </a:bodyPr>
          <a:lstStyle/>
          <a:p>
            <a:pPr algn="ctr"/>
            <a:r>
              <a:rPr lang="en-US" altLang="ja-JP" sz="800" dirty="0" smtClean="0">
                <a:solidFill>
                  <a:prstClr val="black"/>
                </a:solidFill>
                <a:cs typeface="Arial" panose="020B0604020202020204" pitchFamily="34" charset="0"/>
              </a:rPr>
              <a:t>Doctoral</a:t>
            </a:r>
          </a:p>
          <a:p>
            <a:pPr algn="ctr"/>
            <a:r>
              <a:rPr lang="en-US" altLang="ja-JP" sz="800" dirty="0" smtClean="0">
                <a:solidFill>
                  <a:prstClr val="black"/>
                </a:solidFill>
                <a:cs typeface="Arial" panose="020B0604020202020204" pitchFamily="34" charset="0"/>
              </a:rPr>
              <a:t>Students</a:t>
            </a:r>
            <a:endParaRPr lang="ja-JP" altLang="en-US" sz="800" dirty="0">
              <a:solidFill>
                <a:prstClr val="black"/>
              </a:solidFill>
              <a:cs typeface="Arial" panose="020B0604020202020204" pitchFamily="34" charset="0"/>
            </a:endParaRPr>
          </a:p>
        </p:txBody>
      </p:sp>
      <p:sp>
        <p:nvSpPr>
          <p:cNvPr id="63" name="テキスト ボックス 62"/>
          <p:cNvSpPr txBox="1"/>
          <p:nvPr/>
        </p:nvSpPr>
        <p:spPr>
          <a:xfrm>
            <a:off x="7505672" y="5082943"/>
            <a:ext cx="415498" cy="369332"/>
          </a:xfrm>
          <a:prstGeom prst="rect">
            <a:avLst/>
          </a:prstGeom>
          <a:noFill/>
        </p:spPr>
        <p:txBody>
          <a:bodyPr wrap="none" rtlCol="0">
            <a:spAutoFit/>
          </a:bodyPr>
          <a:lstStyle/>
          <a:p>
            <a:r>
              <a:rPr kumimoji="1" lang="en-US" altLang="ja-JP" b="1" dirty="0" smtClean="0">
                <a:solidFill>
                  <a:srgbClr val="0070C0"/>
                </a:solidFill>
                <a:effectLst>
                  <a:outerShdw blurRad="38100" dist="38100" dir="2700000" algn="tl">
                    <a:srgbClr val="000000">
                      <a:alpha val="43137"/>
                    </a:srgbClr>
                  </a:outerShdw>
                </a:effectLst>
                <a:latin typeface="Book Antiqua" panose="02040602050305030304" pitchFamily="18" charset="0"/>
              </a:rPr>
              <a:t>20</a:t>
            </a:r>
            <a:endParaRPr kumimoji="1" lang="en-US" altLang="ja-JP" b="1" dirty="0">
              <a:solidFill>
                <a:srgbClr val="0070C0"/>
              </a:solidFill>
              <a:effectLst>
                <a:outerShdw blurRad="38100" dist="38100" dir="2700000" algn="tl">
                  <a:srgbClr val="000000">
                    <a:alpha val="43137"/>
                  </a:srgbClr>
                </a:outerShdw>
              </a:effectLst>
              <a:latin typeface="Book Antiqua" panose="02040602050305030304" pitchFamily="18" charset="0"/>
            </a:endParaRPr>
          </a:p>
        </p:txBody>
      </p:sp>
      <p:sp>
        <p:nvSpPr>
          <p:cNvPr id="65" name="テキスト ボックス 64"/>
          <p:cNvSpPr txBox="1"/>
          <p:nvPr/>
        </p:nvSpPr>
        <p:spPr>
          <a:xfrm>
            <a:off x="7515180" y="5432956"/>
            <a:ext cx="415498" cy="369332"/>
          </a:xfrm>
          <a:prstGeom prst="rect">
            <a:avLst/>
          </a:prstGeom>
          <a:noFill/>
        </p:spPr>
        <p:txBody>
          <a:bodyPr wrap="none" rtlCol="0">
            <a:spAutoFit/>
          </a:bodyPr>
          <a:lstStyle/>
          <a:p>
            <a:r>
              <a:rPr kumimoji="1" lang="en-US" altLang="ja-JP" b="1" dirty="0" smtClean="0">
                <a:solidFill>
                  <a:srgbClr val="0070C0"/>
                </a:solidFill>
                <a:effectLst>
                  <a:outerShdw blurRad="38100" dist="38100" dir="2700000" algn="tl">
                    <a:srgbClr val="000000">
                      <a:alpha val="43137"/>
                    </a:srgbClr>
                  </a:outerShdw>
                </a:effectLst>
                <a:latin typeface="Book Antiqua" panose="02040602050305030304" pitchFamily="18" charset="0"/>
              </a:rPr>
              <a:t>26</a:t>
            </a:r>
            <a:endParaRPr kumimoji="1" lang="en-US" altLang="ja-JP" b="1" dirty="0">
              <a:solidFill>
                <a:srgbClr val="0070C0"/>
              </a:solidFill>
              <a:effectLst>
                <a:outerShdw blurRad="38100" dist="38100" dir="2700000" algn="tl">
                  <a:srgbClr val="000000">
                    <a:alpha val="43137"/>
                  </a:srgbClr>
                </a:outerShdw>
              </a:effectLst>
              <a:latin typeface="Book Antiqua" panose="02040602050305030304" pitchFamily="18" charset="0"/>
            </a:endParaRPr>
          </a:p>
        </p:txBody>
      </p:sp>
      <p:sp>
        <p:nvSpPr>
          <p:cNvPr id="67" name="テキスト ボックス 66"/>
          <p:cNvSpPr txBox="1"/>
          <p:nvPr/>
        </p:nvSpPr>
        <p:spPr>
          <a:xfrm>
            <a:off x="7818159" y="5133024"/>
            <a:ext cx="934871" cy="261610"/>
          </a:xfrm>
          <a:prstGeom prst="rect">
            <a:avLst/>
          </a:prstGeom>
          <a:noFill/>
        </p:spPr>
        <p:txBody>
          <a:bodyPr wrap="none" rtlCol="0">
            <a:spAutoFit/>
          </a:bodyPr>
          <a:lstStyle/>
          <a:p>
            <a:r>
              <a:rPr kumimoji="1" lang="en-US" altLang="ja-JP" sz="1100" dirty="0" smtClean="0"/>
              <a:t>Mathematics</a:t>
            </a:r>
            <a:endParaRPr kumimoji="1" lang="en-US" altLang="ja-JP" sz="1100" dirty="0"/>
          </a:p>
        </p:txBody>
      </p:sp>
      <p:sp>
        <p:nvSpPr>
          <p:cNvPr id="4" name="テキスト ボックス 3"/>
          <p:cNvSpPr txBox="1"/>
          <p:nvPr/>
        </p:nvSpPr>
        <p:spPr>
          <a:xfrm>
            <a:off x="7809508" y="5464042"/>
            <a:ext cx="1399742" cy="707886"/>
          </a:xfrm>
          <a:prstGeom prst="rect">
            <a:avLst/>
          </a:prstGeom>
          <a:noFill/>
        </p:spPr>
        <p:txBody>
          <a:bodyPr wrap="none" rtlCol="0">
            <a:spAutoFit/>
          </a:bodyPr>
          <a:lstStyle/>
          <a:p>
            <a:r>
              <a:rPr kumimoji="1" lang="en-US" altLang="ja-JP" sz="1100" dirty="0" smtClean="0"/>
              <a:t>Computer Science &amp;</a:t>
            </a:r>
          </a:p>
          <a:p>
            <a:r>
              <a:rPr kumimoji="1" lang="en-US" altLang="ja-JP" sz="1100" dirty="0"/>
              <a:t>Information </a:t>
            </a:r>
            <a:r>
              <a:rPr kumimoji="1" lang="en-US" altLang="ja-JP" sz="1100" dirty="0" smtClean="0"/>
              <a:t>Systems</a:t>
            </a:r>
            <a:endParaRPr kumimoji="1" lang="en-US" altLang="ja-JP" sz="1100" dirty="0"/>
          </a:p>
          <a:p>
            <a:endParaRPr kumimoji="1" lang="ja-JP" altLang="en-US" dirty="0"/>
          </a:p>
        </p:txBody>
      </p:sp>
    </p:spTree>
    <p:extLst>
      <p:ext uri="{BB962C8B-B14F-4D97-AF65-F5344CB8AC3E}">
        <p14:creationId xmlns:p14="http://schemas.microsoft.com/office/powerpoint/2010/main" val="5288964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7270" y="453628"/>
            <a:ext cx="8154623" cy="433488"/>
          </a:xfrm>
        </p:spPr>
        <p:txBody>
          <a:bodyPr>
            <a:normAutofit/>
          </a:bodyPr>
          <a:lstStyle/>
          <a:p>
            <a:pPr marL="0" indent="0"/>
            <a:r>
              <a:rPr lang="en-US" altLang="ja-JP" sz="1600" b="1" dirty="0">
                <a:solidFill>
                  <a:srgbClr val="0070C0"/>
                </a:solidFill>
                <a:latin typeface="Book Antiqua" panose="02040602050305030304" pitchFamily="18" charset="0"/>
              </a:rPr>
              <a:t>Distinguished </a:t>
            </a:r>
            <a:r>
              <a:rPr lang="en-US" altLang="ja-JP" sz="1600" b="1" dirty="0" smtClean="0">
                <a:solidFill>
                  <a:srgbClr val="0070C0"/>
                </a:solidFill>
                <a:latin typeface="Book Antiqua" panose="02040602050305030304" pitchFamily="18" charset="0"/>
              </a:rPr>
              <a:t>Alumni</a:t>
            </a:r>
            <a:endParaRPr kumimoji="1" lang="ja-JP" altLang="en-US" sz="2500" dirty="0"/>
          </a:p>
        </p:txBody>
      </p:sp>
      <p:sp>
        <p:nvSpPr>
          <p:cNvPr id="3" name="コンテンツ プレースホルダー 2"/>
          <p:cNvSpPr>
            <a:spLocks noGrp="1"/>
          </p:cNvSpPr>
          <p:nvPr>
            <p:ph idx="1"/>
          </p:nvPr>
        </p:nvSpPr>
        <p:spPr>
          <a:xfrm>
            <a:off x="105322" y="815884"/>
            <a:ext cx="8868961" cy="5765976"/>
          </a:xfrm>
        </p:spPr>
        <p:txBody>
          <a:bodyPr>
            <a:normAutofit/>
          </a:bodyPr>
          <a:lstStyle/>
          <a:p>
            <a:pPr marL="0" indent="0">
              <a:buNone/>
            </a:pPr>
            <a:r>
              <a:rPr lang="ja-JP" altLang="en-US" sz="1200" dirty="0" smtClean="0"/>
              <a:t>＜</a:t>
            </a:r>
            <a:r>
              <a:rPr lang="en-US" altLang="ja-JP" sz="1200" dirty="0" smtClean="0"/>
              <a:t>Physics</a:t>
            </a:r>
            <a:r>
              <a:rPr lang="ja-JP" altLang="en-US" sz="1200" dirty="0" smtClean="0"/>
              <a:t>＞</a:t>
            </a:r>
            <a:endParaRPr lang="en-US" altLang="ja-JP" sz="1200" dirty="0"/>
          </a:p>
          <a:p>
            <a:pPr marL="0" indent="0">
              <a:buNone/>
            </a:pPr>
            <a:r>
              <a:rPr lang="en-US" altLang="ja-JP" sz="1000" b="1" dirty="0" smtClean="0">
                <a:solidFill>
                  <a:schemeClr val="bg1"/>
                </a:solidFill>
              </a:rPr>
              <a:t> choose from the icons </a:t>
            </a:r>
            <a:r>
              <a:rPr lang="en-US" altLang="ja-JP" sz="1000" dirty="0" smtClean="0">
                <a:solidFill>
                  <a:schemeClr val="bg1"/>
                </a:solidFill>
              </a:rPr>
              <a:t>below</a:t>
            </a:r>
            <a:endParaRPr kumimoji="1" lang="ja-JP" altLang="en-US" sz="1000" dirty="0">
              <a:solidFill>
                <a:schemeClr val="bg1"/>
              </a:solidFill>
            </a:endParaRPr>
          </a:p>
        </p:txBody>
      </p:sp>
      <p:sp>
        <p:nvSpPr>
          <p:cNvPr id="4" name="テキスト ボックス 3"/>
          <p:cNvSpPr txBox="1"/>
          <p:nvPr/>
        </p:nvSpPr>
        <p:spPr>
          <a:xfrm>
            <a:off x="0" y="-1225"/>
            <a:ext cx="9144000" cy="461665"/>
          </a:xfrm>
          <a:prstGeom prst="rect">
            <a:avLst/>
          </a:prstGeom>
          <a:solidFill>
            <a:schemeClr val="accent1">
              <a:lumMod val="75000"/>
            </a:schemeClr>
          </a:solidFill>
        </p:spPr>
        <p:txBody>
          <a:bodyPr wrap="square" rtlCol="0">
            <a:spAutoFit/>
          </a:bodyPr>
          <a:lstStyle/>
          <a:p>
            <a:r>
              <a:rPr kumimoji="1" lang="ja-JP" altLang="en-US" sz="2400" dirty="0" smtClean="0">
                <a:solidFill>
                  <a:schemeClr val="bg1"/>
                </a:solidFill>
                <a:effectLst>
                  <a:outerShdw blurRad="38100" dist="38100" dir="2700000" algn="tl">
                    <a:srgbClr val="000000">
                      <a:alpha val="43137"/>
                    </a:srgbClr>
                  </a:outerShdw>
                </a:effectLst>
              </a:rPr>
              <a:t>　</a:t>
            </a:r>
            <a:endParaRPr kumimoji="1" lang="ja-JP" altLang="en-US" sz="2400" dirty="0">
              <a:solidFill>
                <a:schemeClr val="bg1"/>
              </a:solidFill>
              <a:effectLst>
                <a:outerShdw blurRad="38100" dist="38100" dir="2700000" algn="tl">
                  <a:srgbClr val="000000">
                    <a:alpha val="43137"/>
                  </a:srgbClr>
                </a:outerShdw>
              </a:effectLst>
            </a:endParaRPr>
          </a:p>
        </p:txBody>
      </p:sp>
      <p:sp>
        <p:nvSpPr>
          <p:cNvPr id="5" name="テキスト ボックス 4"/>
          <p:cNvSpPr txBox="1"/>
          <p:nvPr/>
        </p:nvSpPr>
        <p:spPr>
          <a:xfrm>
            <a:off x="209725" y="-1226"/>
            <a:ext cx="2348917" cy="461665"/>
          </a:xfrm>
          <a:prstGeom prst="rect">
            <a:avLst/>
          </a:prstGeom>
          <a:noFill/>
        </p:spPr>
        <p:txBody>
          <a:bodyPr wrap="square" rtlCol="0">
            <a:spAutoFit/>
          </a:bodyPr>
          <a:lstStyle/>
          <a:p>
            <a:r>
              <a:rPr kumimoji="1" lang="en-US" altLang="ja-JP" sz="2400" dirty="0">
                <a:solidFill>
                  <a:schemeClr val="bg1"/>
                </a:solidFill>
                <a:effectLst>
                  <a:outerShdw blurRad="38100" dist="38100" dir="2700000" algn="tl">
                    <a:srgbClr val="000000">
                      <a:alpha val="43137"/>
                    </a:srgbClr>
                  </a:outerShdw>
                </a:effectLst>
                <a:latin typeface="Book Antiqua" panose="02040602050305030304" pitchFamily="18" charset="0"/>
              </a:rPr>
              <a:t>Selectable icons</a:t>
            </a:r>
            <a:endParaRPr kumimoji="1" lang="ja-JP" altLang="en-US" sz="2400" dirty="0">
              <a:solidFill>
                <a:schemeClr val="bg1"/>
              </a:solidFill>
              <a:effectLst>
                <a:outerShdw blurRad="38100" dist="38100" dir="2700000" algn="tl">
                  <a:srgbClr val="000000">
                    <a:alpha val="43137"/>
                  </a:srgbClr>
                </a:outerShdw>
              </a:effectLst>
              <a:latin typeface="Book Antiqua" panose="02040602050305030304" pitchFamily="18" charset="0"/>
            </a:endParaRPr>
          </a:p>
        </p:txBody>
      </p:sp>
      <p:sp>
        <p:nvSpPr>
          <p:cNvPr id="12" name="楕円 11"/>
          <p:cNvSpPr/>
          <p:nvPr/>
        </p:nvSpPr>
        <p:spPr>
          <a:xfrm>
            <a:off x="354563" y="1492898"/>
            <a:ext cx="503110" cy="783771"/>
          </a:xfrm>
          <a:prstGeom prst="ellipse">
            <a:avLst/>
          </a:prstGeom>
          <a:noFill/>
        </p:spPr>
        <p:txBody>
          <a:bodyPr wrap="none" lIns="91440" tIns="45720" rIns="91440" bIns="45720" rtlCol="0" anchor="ctr">
            <a:prstTxWarp prst="textArchUp">
              <a:avLst/>
            </a:prstTxWarp>
            <a:spAutoFit/>
          </a:bodyPr>
          <a:lstStyle/>
          <a:p>
            <a:pPr algn="ctr"/>
            <a:endParaRPr kumimoji="1" lang="ja-JP" altLang="en-US" sz="2500" b="1" cap="none" spc="0" dirty="0" smtClean="0">
              <a:ln w="10160">
                <a:solidFill>
                  <a:schemeClr val="bg1"/>
                </a:solidFill>
                <a:prstDash val="solid"/>
              </a:ln>
              <a:effectLst>
                <a:outerShdw blurRad="38100" dist="22860" dir="5400000" algn="tl" rotWithShape="0">
                  <a:srgbClr val="000000">
                    <a:alpha val="30000"/>
                  </a:srgbClr>
                </a:outerShdw>
              </a:effectLst>
            </a:endParaRPr>
          </a:p>
        </p:txBody>
      </p:sp>
      <p:sp>
        <p:nvSpPr>
          <p:cNvPr id="8" name="テキスト ボックス 7"/>
          <p:cNvSpPr txBox="1"/>
          <p:nvPr/>
        </p:nvSpPr>
        <p:spPr>
          <a:xfrm>
            <a:off x="2143032" y="4752787"/>
            <a:ext cx="947271" cy="369332"/>
          </a:xfrm>
          <a:prstGeom prst="rect">
            <a:avLst/>
          </a:prstGeom>
          <a:noFill/>
        </p:spPr>
        <p:txBody>
          <a:bodyPr wrap="square" rtlCol="0">
            <a:spAutoFit/>
          </a:bodyPr>
          <a:lstStyle/>
          <a:p>
            <a:pPr algn="ctr"/>
            <a:r>
              <a:rPr lang="en-US" altLang="ja-JP" sz="900" dirty="0" err="1" smtClean="0"/>
              <a:t>Kikunae</a:t>
            </a:r>
            <a:r>
              <a:rPr lang="ja-JP" altLang="en-US" sz="900" dirty="0"/>
              <a:t> </a:t>
            </a:r>
            <a:r>
              <a:rPr lang="en-US" altLang="ja-JP" sz="900" dirty="0" smtClean="0"/>
              <a:t>Ikeda</a:t>
            </a:r>
          </a:p>
          <a:p>
            <a:pPr algn="ctr"/>
            <a:r>
              <a:rPr lang="en-US" altLang="ja-JP" sz="900" i="1" dirty="0" smtClean="0"/>
              <a:t>(1889)</a:t>
            </a:r>
            <a:endParaRPr kumimoji="1" lang="ja-JP" altLang="en-US" sz="900" i="1" dirty="0"/>
          </a:p>
        </p:txBody>
      </p:sp>
      <p:sp>
        <p:nvSpPr>
          <p:cNvPr id="9" name="正方形/長方形 8"/>
          <p:cNvSpPr/>
          <p:nvPr/>
        </p:nvSpPr>
        <p:spPr>
          <a:xfrm>
            <a:off x="3057845" y="4752787"/>
            <a:ext cx="929862" cy="369332"/>
          </a:xfrm>
          <a:prstGeom prst="rect">
            <a:avLst/>
          </a:prstGeom>
        </p:spPr>
        <p:txBody>
          <a:bodyPr wrap="square">
            <a:spAutoFit/>
          </a:bodyPr>
          <a:lstStyle/>
          <a:p>
            <a:pPr algn="ctr"/>
            <a:r>
              <a:rPr lang="en-US" altLang="ja-JP" sz="900" dirty="0" smtClean="0"/>
              <a:t>Yuji </a:t>
            </a:r>
            <a:r>
              <a:rPr lang="en-US" altLang="ja-JP" sz="900" dirty="0"/>
              <a:t>Shibata   </a:t>
            </a:r>
            <a:r>
              <a:rPr lang="en-US" altLang="ja-JP" sz="900" dirty="0" smtClean="0"/>
              <a:t>  </a:t>
            </a:r>
          </a:p>
          <a:p>
            <a:pPr algn="ctr"/>
            <a:r>
              <a:rPr lang="en-US" altLang="ja-JP" sz="900" i="1" dirty="0" smtClean="0"/>
              <a:t>(1907)</a:t>
            </a:r>
            <a:endParaRPr kumimoji="1" lang="ja-JP" altLang="en-US" sz="900" i="1" dirty="0"/>
          </a:p>
        </p:txBody>
      </p:sp>
      <p:sp>
        <p:nvSpPr>
          <p:cNvPr id="13" name="正方形/長方形 12"/>
          <p:cNvSpPr/>
          <p:nvPr/>
        </p:nvSpPr>
        <p:spPr>
          <a:xfrm>
            <a:off x="5925795" y="4752787"/>
            <a:ext cx="1356445" cy="369332"/>
          </a:xfrm>
          <a:prstGeom prst="rect">
            <a:avLst/>
          </a:prstGeom>
        </p:spPr>
        <p:txBody>
          <a:bodyPr wrap="square">
            <a:spAutoFit/>
          </a:bodyPr>
          <a:lstStyle/>
          <a:p>
            <a:pPr algn="ctr"/>
            <a:r>
              <a:rPr lang="en-US" altLang="ja-JP" sz="900" dirty="0" smtClean="0"/>
              <a:t>Masayuki Yamamoto</a:t>
            </a:r>
          </a:p>
          <a:p>
            <a:pPr algn="ctr"/>
            <a:r>
              <a:rPr lang="en-US" altLang="ja-JP" sz="900" i="1" dirty="0" smtClean="0"/>
              <a:t>(1975)</a:t>
            </a:r>
            <a:endParaRPr lang="en-US" altLang="ja-JP" sz="900" i="1" dirty="0"/>
          </a:p>
        </p:txBody>
      </p:sp>
      <p:sp>
        <p:nvSpPr>
          <p:cNvPr id="15" name="正方形/長方形 14"/>
          <p:cNvSpPr/>
          <p:nvPr/>
        </p:nvSpPr>
        <p:spPr>
          <a:xfrm>
            <a:off x="3948190" y="4752787"/>
            <a:ext cx="1228629" cy="369332"/>
          </a:xfrm>
          <a:prstGeom prst="rect">
            <a:avLst/>
          </a:prstGeom>
        </p:spPr>
        <p:txBody>
          <a:bodyPr wrap="square">
            <a:spAutoFit/>
          </a:bodyPr>
          <a:lstStyle/>
          <a:p>
            <a:pPr algn="ctr"/>
            <a:r>
              <a:rPr lang="en-US" altLang="ja-JP" sz="900" dirty="0" smtClean="0"/>
              <a:t>Kiyoshi</a:t>
            </a:r>
            <a:r>
              <a:rPr lang="en-US" altLang="ja-JP" sz="800" dirty="0" smtClean="0"/>
              <a:t> </a:t>
            </a:r>
            <a:r>
              <a:rPr lang="en-US" altLang="ja-JP" sz="900" dirty="0" err="1" smtClean="0"/>
              <a:t>Takewaki</a:t>
            </a:r>
            <a:r>
              <a:rPr lang="en-US" altLang="ja-JP" sz="800" dirty="0" smtClean="0"/>
              <a:t> </a:t>
            </a:r>
          </a:p>
          <a:p>
            <a:pPr algn="ctr"/>
            <a:r>
              <a:rPr lang="en-US" altLang="ja-JP" sz="900" i="1" dirty="0" smtClean="0"/>
              <a:t>(1928)</a:t>
            </a:r>
            <a:endParaRPr kumimoji="1" lang="ja-JP" altLang="en-US" sz="900" i="1" dirty="0"/>
          </a:p>
        </p:txBody>
      </p:sp>
      <p:sp>
        <p:nvSpPr>
          <p:cNvPr id="16" name="正方形/長方形 15"/>
          <p:cNvSpPr/>
          <p:nvPr/>
        </p:nvSpPr>
        <p:spPr>
          <a:xfrm>
            <a:off x="4917250" y="4752787"/>
            <a:ext cx="1313477" cy="369332"/>
          </a:xfrm>
          <a:prstGeom prst="rect">
            <a:avLst/>
          </a:prstGeom>
        </p:spPr>
        <p:txBody>
          <a:bodyPr wrap="square">
            <a:spAutoFit/>
          </a:bodyPr>
          <a:lstStyle/>
          <a:p>
            <a:pPr algn="ctr"/>
            <a:r>
              <a:rPr lang="en-US" altLang="ja-JP" sz="900" dirty="0" err="1" smtClean="0"/>
              <a:t>Tuneyoshi</a:t>
            </a:r>
            <a:r>
              <a:rPr lang="en-US" altLang="ja-JP" sz="900" dirty="0" smtClean="0"/>
              <a:t> </a:t>
            </a:r>
            <a:r>
              <a:rPr lang="en-US" altLang="ja-JP" sz="900" dirty="0" err="1" smtClean="0"/>
              <a:t>Kuroiwa</a:t>
            </a:r>
            <a:r>
              <a:rPr lang="en-US" altLang="ja-JP" sz="900" dirty="0" smtClean="0"/>
              <a:t> </a:t>
            </a:r>
            <a:r>
              <a:rPr lang="en-US" altLang="ja-JP" sz="900" i="1" dirty="0" smtClean="0"/>
              <a:t>(1971)</a:t>
            </a:r>
            <a:endParaRPr kumimoji="1" lang="ja-JP" altLang="en-US" sz="900" i="1" dirty="0"/>
          </a:p>
        </p:txBody>
      </p:sp>
      <p:sp>
        <p:nvSpPr>
          <p:cNvPr id="19" name="テキスト ボックス 18"/>
          <p:cNvSpPr txBox="1"/>
          <p:nvPr/>
        </p:nvSpPr>
        <p:spPr>
          <a:xfrm>
            <a:off x="845242" y="4752787"/>
            <a:ext cx="1380931" cy="369332"/>
          </a:xfrm>
          <a:prstGeom prst="rect">
            <a:avLst/>
          </a:prstGeom>
          <a:noFill/>
          <a:ln>
            <a:noFill/>
          </a:ln>
        </p:spPr>
        <p:txBody>
          <a:bodyPr wrap="square" rtlCol="0">
            <a:spAutoFit/>
          </a:bodyPr>
          <a:lstStyle/>
          <a:p>
            <a:pPr algn="ctr"/>
            <a:r>
              <a:rPr lang="en-US" altLang="ja-JP" sz="900" dirty="0" err="1" smtClean="0"/>
              <a:t>Hiroo</a:t>
            </a:r>
            <a:r>
              <a:rPr lang="en-US" altLang="ja-JP" sz="900" dirty="0" smtClean="0"/>
              <a:t> </a:t>
            </a:r>
            <a:r>
              <a:rPr lang="en-US" altLang="ja-JP" sz="900" dirty="0" err="1" smtClean="0"/>
              <a:t>Kanamori</a:t>
            </a:r>
            <a:endParaRPr lang="en-US" altLang="ja-JP" sz="900" dirty="0" smtClean="0"/>
          </a:p>
          <a:p>
            <a:pPr algn="ctr"/>
            <a:r>
              <a:rPr lang="en-US" altLang="ja-JP" sz="900" i="1" dirty="0" smtClean="0"/>
              <a:t> </a:t>
            </a:r>
            <a:r>
              <a:rPr lang="en-US" altLang="ja-JP" sz="900" i="1" dirty="0"/>
              <a:t>(</a:t>
            </a:r>
            <a:r>
              <a:rPr lang="en-US" altLang="ja-JP" sz="900" i="1" dirty="0" smtClean="0"/>
              <a:t>1959)</a:t>
            </a:r>
            <a:endParaRPr kumimoji="1" lang="ja-JP" altLang="en-US" sz="900" i="1" dirty="0"/>
          </a:p>
        </p:txBody>
      </p:sp>
      <p:sp>
        <p:nvSpPr>
          <p:cNvPr id="21" name="テキスト ボックス 20"/>
          <p:cNvSpPr txBox="1"/>
          <p:nvPr/>
        </p:nvSpPr>
        <p:spPr>
          <a:xfrm>
            <a:off x="-163153" y="4752787"/>
            <a:ext cx="1380931" cy="369332"/>
          </a:xfrm>
          <a:prstGeom prst="rect">
            <a:avLst/>
          </a:prstGeom>
          <a:noFill/>
          <a:ln>
            <a:noFill/>
          </a:ln>
        </p:spPr>
        <p:txBody>
          <a:bodyPr wrap="square" rtlCol="0">
            <a:spAutoFit/>
          </a:bodyPr>
          <a:lstStyle/>
          <a:p>
            <a:pPr algn="ctr"/>
            <a:r>
              <a:rPr lang="en-US" altLang="ja-JP" sz="900" dirty="0" err="1" smtClean="0"/>
              <a:t>Ikuo</a:t>
            </a:r>
            <a:r>
              <a:rPr lang="en-US" altLang="ja-JP" sz="900" dirty="0" smtClean="0"/>
              <a:t> Kushiro</a:t>
            </a:r>
          </a:p>
          <a:p>
            <a:pPr algn="ctr"/>
            <a:r>
              <a:rPr lang="en-US" altLang="ja-JP" sz="900" i="1" dirty="0" smtClean="0"/>
              <a:t>(1957)</a:t>
            </a:r>
            <a:endParaRPr kumimoji="1" lang="ja-JP" altLang="en-US" sz="900" i="1" dirty="0"/>
          </a:p>
        </p:txBody>
      </p:sp>
      <p:sp>
        <p:nvSpPr>
          <p:cNvPr id="24" name="テキスト ボックス 23"/>
          <p:cNvSpPr txBox="1"/>
          <p:nvPr/>
        </p:nvSpPr>
        <p:spPr>
          <a:xfrm>
            <a:off x="5872422" y="3348929"/>
            <a:ext cx="1426863" cy="369332"/>
          </a:xfrm>
          <a:prstGeom prst="rect">
            <a:avLst/>
          </a:prstGeom>
          <a:noFill/>
        </p:spPr>
        <p:txBody>
          <a:bodyPr wrap="square" rtlCol="0">
            <a:spAutoFit/>
          </a:bodyPr>
          <a:lstStyle/>
          <a:p>
            <a:pPr algn="ctr"/>
            <a:r>
              <a:rPr lang="en-US" altLang="ja-JP" sz="900" dirty="0"/>
              <a:t>Takeo</a:t>
            </a:r>
            <a:r>
              <a:rPr lang="ja-JP" altLang="en-US" sz="900" dirty="0" smtClean="0"/>
              <a:t> </a:t>
            </a:r>
            <a:r>
              <a:rPr lang="en-US" altLang="ja-JP" sz="900" dirty="0" err="1"/>
              <a:t>Hatanaka</a:t>
            </a:r>
            <a:endParaRPr lang="en-US" altLang="ja-JP" sz="900" dirty="0" smtClean="0"/>
          </a:p>
          <a:p>
            <a:pPr algn="ctr"/>
            <a:r>
              <a:rPr lang="en-US" altLang="ja-JP" sz="900" i="1" dirty="0" smtClean="0"/>
              <a:t>(1937)</a:t>
            </a:r>
            <a:endParaRPr kumimoji="1" lang="ja-JP" altLang="en-US" sz="900" i="1" dirty="0"/>
          </a:p>
        </p:txBody>
      </p:sp>
      <p:sp>
        <p:nvSpPr>
          <p:cNvPr id="25" name="テキスト ボックス 24"/>
          <p:cNvSpPr txBox="1"/>
          <p:nvPr/>
        </p:nvSpPr>
        <p:spPr>
          <a:xfrm>
            <a:off x="4113925" y="3348929"/>
            <a:ext cx="947271" cy="369332"/>
          </a:xfrm>
          <a:prstGeom prst="rect">
            <a:avLst/>
          </a:prstGeom>
          <a:noFill/>
        </p:spPr>
        <p:txBody>
          <a:bodyPr wrap="square" rtlCol="0">
            <a:spAutoFit/>
          </a:bodyPr>
          <a:lstStyle/>
          <a:p>
            <a:pPr algn="ctr"/>
            <a:r>
              <a:rPr lang="en-US" altLang="ja-JP" sz="900" dirty="0" err="1" smtClean="0"/>
              <a:t>Hisashi</a:t>
            </a:r>
            <a:r>
              <a:rPr lang="en-US" altLang="ja-JP" sz="900" dirty="0" smtClean="0"/>
              <a:t> Kimura</a:t>
            </a:r>
          </a:p>
          <a:p>
            <a:pPr algn="ctr"/>
            <a:r>
              <a:rPr lang="en-US" altLang="ja-JP" sz="900" i="1" dirty="0" smtClean="0"/>
              <a:t>(1892)</a:t>
            </a:r>
            <a:endParaRPr kumimoji="1" lang="ja-JP" altLang="en-US" sz="900" i="1" dirty="0"/>
          </a:p>
        </p:txBody>
      </p:sp>
      <p:sp>
        <p:nvSpPr>
          <p:cNvPr id="27" name="テキスト ボックス 26"/>
          <p:cNvSpPr txBox="1"/>
          <p:nvPr/>
        </p:nvSpPr>
        <p:spPr>
          <a:xfrm>
            <a:off x="42301" y="1890180"/>
            <a:ext cx="1174706" cy="368008"/>
          </a:xfrm>
          <a:prstGeom prst="rect">
            <a:avLst/>
          </a:prstGeom>
          <a:noFill/>
        </p:spPr>
        <p:txBody>
          <a:bodyPr wrap="square" rtlCol="0">
            <a:spAutoFit/>
          </a:bodyPr>
          <a:lstStyle/>
          <a:p>
            <a:pPr algn="ctr"/>
            <a:r>
              <a:rPr lang="en-US" altLang="ja-JP" sz="900" dirty="0" smtClean="0">
                <a:ea typeface="游ゴシック" panose="020B0400000000000000" pitchFamily="50" charset="-128"/>
              </a:rPr>
              <a:t>Hidetoshi</a:t>
            </a:r>
            <a:r>
              <a:rPr lang="en-US" altLang="ja-JP" sz="900" dirty="0" smtClean="0"/>
              <a:t> Takahashi</a:t>
            </a:r>
          </a:p>
          <a:p>
            <a:pPr algn="ctr"/>
            <a:r>
              <a:rPr lang="en-US" altLang="ja-JP" sz="900" i="1" dirty="0" smtClean="0">
                <a:ea typeface="游ゴシック" panose="020B0400000000000000" pitchFamily="50" charset="-128"/>
              </a:rPr>
              <a:t>(</a:t>
            </a:r>
            <a:r>
              <a:rPr lang="en-US" altLang="ja-JP" sz="900" i="1" dirty="0" smtClean="0"/>
              <a:t>1937</a:t>
            </a:r>
            <a:r>
              <a:rPr lang="en-US" altLang="ja-JP" sz="900" i="1" dirty="0" smtClean="0">
                <a:ea typeface="游ゴシック" panose="020B0400000000000000" pitchFamily="50" charset="-128"/>
              </a:rPr>
              <a:t>)</a:t>
            </a:r>
            <a:endParaRPr kumimoji="1" lang="ja-JP" altLang="en-US" sz="900" i="1" dirty="0">
              <a:ea typeface="游ゴシック" panose="020B0400000000000000" pitchFamily="50" charset="-128"/>
            </a:endParaRPr>
          </a:p>
        </p:txBody>
      </p:sp>
      <p:sp>
        <p:nvSpPr>
          <p:cNvPr id="29" name="テキスト ボックス 28"/>
          <p:cNvSpPr txBox="1"/>
          <p:nvPr/>
        </p:nvSpPr>
        <p:spPr>
          <a:xfrm>
            <a:off x="1239874" y="1889518"/>
            <a:ext cx="883575" cy="369332"/>
          </a:xfrm>
          <a:prstGeom prst="rect">
            <a:avLst/>
          </a:prstGeom>
          <a:noFill/>
        </p:spPr>
        <p:txBody>
          <a:bodyPr wrap="none" rtlCol="0">
            <a:spAutoFit/>
          </a:bodyPr>
          <a:lstStyle/>
          <a:p>
            <a:pPr algn="ctr"/>
            <a:r>
              <a:rPr lang="en-US" altLang="ja-JP" sz="900" dirty="0" err="1" smtClean="0">
                <a:ea typeface="游ゴシック" panose="020B0400000000000000" pitchFamily="50" charset="-128"/>
              </a:rPr>
              <a:t>Morikazu</a:t>
            </a:r>
            <a:r>
              <a:rPr lang="en-US" altLang="ja-JP" sz="900" dirty="0" smtClean="0">
                <a:ea typeface="游ゴシック" panose="020B0400000000000000" pitchFamily="50" charset="-128"/>
              </a:rPr>
              <a:t> Toda</a:t>
            </a:r>
            <a:endParaRPr lang="en-US" altLang="ja-JP" sz="900" dirty="0">
              <a:ea typeface="游ゴシック" panose="020B0400000000000000" pitchFamily="50" charset="-128"/>
            </a:endParaRPr>
          </a:p>
          <a:p>
            <a:pPr algn="ctr"/>
            <a:r>
              <a:rPr lang="ja-JP" altLang="en-US" sz="900" i="1" dirty="0" smtClean="0">
                <a:ea typeface="游ゴシック" panose="020B0400000000000000" pitchFamily="50" charset="-128"/>
              </a:rPr>
              <a:t> </a:t>
            </a:r>
            <a:r>
              <a:rPr lang="en-US" altLang="ja-JP" sz="900" i="1" dirty="0" smtClean="0">
                <a:ea typeface="游ゴシック" panose="020B0400000000000000" pitchFamily="50" charset="-128"/>
              </a:rPr>
              <a:t>(1940)</a:t>
            </a:r>
            <a:endParaRPr kumimoji="1" lang="ja-JP" altLang="en-US" sz="900" i="1" dirty="0">
              <a:ea typeface="游ゴシック" panose="020B0400000000000000" pitchFamily="50" charset="-128"/>
            </a:endParaRPr>
          </a:p>
        </p:txBody>
      </p:sp>
      <p:sp>
        <p:nvSpPr>
          <p:cNvPr id="30" name="テキスト ボックス 29"/>
          <p:cNvSpPr txBox="1"/>
          <p:nvPr/>
        </p:nvSpPr>
        <p:spPr>
          <a:xfrm>
            <a:off x="2136456" y="1889518"/>
            <a:ext cx="994183" cy="369332"/>
          </a:xfrm>
          <a:prstGeom prst="rect">
            <a:avLst/>
          </a:prstGeom>
          <a:noFill/>
        </p:spPr>
        <p:txBody>
          <a:bodyPr wrap="none" rtlCol="0">
            <a:spAutoFit/>
          </a:bodyPr>
          <a:lstStyle/>
          <a:p>
            <a:pPr algn="ctr"/>
            <a:r>
              <a:rPr lang="en-US" altLang="ja-JP" sz="900" dirty="0" err="1" smtClean="0"/>
              <a:t>Chushiro</a:t>
            </a:r>
            <a:r>
              <a:rPr lang="en-US" altLang="ja-JP" sz="900" dirty="0" smtClean="0"/>
              <a:t> Hayashi</a:t>
            </a:r>
            <a:endParaRPr lang="en-US" altLang="ja-JP" sz="900" dirty="0"/>
          </a:p>
          <a:p>
            <a:pPr algn="ctr"/>
            <a:r>
              <a:rPr lang="en-US" altLang="ja-JP" sz="900" i="1" dirty="0" smtClean="0"/>
              <a:t>(1942)</a:t>
            </a:r>
            <a:endParaRPr kumimoji="1" lang="ja-JP" altLang="en-US" sz="900" i="1" dirty="0"/>
          </a:p>
        </p:txBody>
      </p:sp>
      <p:sp>
        <p:nvSpPr>
          <p:cNvPr id="32" name="テキスト ボックス 31"/>
          <p:cNvSpPr txBox="1"/>
          <p:nvPr/>
        </p:nvSpPr>
        <p:spPr>
          <a:xfrm>
            <a:off x="3270819" y="1889518"/>
            <a:ext cx="744113" cy="369332"/>
          </a:xfrm>
          <a:prstGeom prst="rect">
            <a:avLst/>
          </a:prstGeom>
          <a:noFill/>
        </p:spPr>
        <p:txBody>
          <a:bodyPr wrap="none" rtlCol="0">
            <a:spAutoFit/>
          </a:bodyPr>
          <a:lstStyle/>
          <a:p>
            <a:pPr algn="ctr"/>
            <a:r>
              <a:rPr lang="en-US" altLang="ja-JP" sz="900" dirty="0" err="1" smtClean="0"/>
              <a:t>Ryogo</a:t>
            </a:r>
            <a:r>
              <a:rPr lang="en-US" altLang="ja-JP" sz="900" dirty="0" smtClean="0"/>
              <a:t> Kubo</a:t>
            </a:r>
          </a:p>
          <a:p>
            <a:pPr algn="ctr"/>
            <a:r>
              <a:rPr lang="en-US" altLang="ja-JP" sz="900" i="1" dirty="0" smtClean="0"/>
              <a:t>(1941)</a:t>
            </a:r>
            <a:endParaRPr kumimoji="1" lang="ja-JP" altLang="en-US" sz="900" i="1" dirty="0"/>
          </a:p>
        </p:txBody>
      </p:sp>
      <p:sp>
        <p:nvSpPr>
          <p:cNvPr id="33" name="テキスト ボックス 32"/>
          <p:cNvSpPr txBox="1"/>
          <p:nvPr/>
        </p:nvSpPr>
        <p:spPr>
          <a:xfrm>
            <a:off x="4091654" y="1889518"/>
            <a:ext cx="904414" cy="369332"/>
          </a:xfrm>
          <a:prstGeom prst="rect">
            <a:avLst/>
          </a:prstGeom>
          <a:noFill/>
        </p:spPr>
        <p:txBody>
          <a:bodyPr wrap="none" rtlCol="0">
            <a:spAutoFit/>
          </a:bodyPr>
          <a:lstStyle/>
          <a:p>
            <a:pPr algn="ctr"/>
            <a:r>
              <a:rPr lang="en-US" altLang="ja-JP" sz="900" dirty="0" smtClean="0"/>
              <a:t>Koichi </a:t>
            </a:r>
            <a:r>
              <a:rPr lang="en-US" altLang="ja-JP" sz="900" dirty="0" err="1" smtClean="0"/>
              <a:t>Shimoda</a:t>
            </a:r>
            <a:endParaRPr lang="en-US" altLang="ja-JP" sz="900" dirty="0" smtClean="0"/>
          </a:p>
          <a:p>
            <a:pPr algn="ctr"/>
            <a:r>
              <a:rPr lang="en-US" altLang="ja-JP" sz="900" i="1" dirty="0" smtClean="0"/>
              <a:t>(1943)</a:t>
            </a:r>
            <a:endParaRPr kumimoji="1" lang="ja-JP" altLang="en-US" sz="900" i="1" dirty="0"/>
          </a:p>
        </p:txBody>
      </p:sp>
      <p:sp>
        <p:nvSpPr>
          <p:cNvPr id="34" name="テキスト ボックス 33"/>
          <p:cNvSpPr txBox="1"/>
          <p:nvPr/>
        </p:nvSpPr>
        <p:spPr>
          <a:xfrm>
            <a:off x="5136302" y="1889518"/>
            <a:ext cx="843501" cy="369332"/>
          </a:xfrm>
          <a:prstGeom prst="rect">
            <a:avLst/>
          </a:prstGeom>
          <a:noFill/>
        </p:spPr>
        <p:txBody>
          <a:bodyPr wrap="none" rtlCol="0">
            <a:spAutoFit/>
          </a:bodyPr>
          <a:lstStyle/>
          <a:p>
            <a:pPr algn="ctr"/>
            <a:r>
              <a:rPr lang="en-US" altLang="ja-JP" sz="900" dirty="0" smtClean="0"/>
              <a:t>Fumio </a:t>
            </a:r>
            <a:r>
              <a:rPr lang="en-US" altLang="ja-JP" sz="900" dirty="0" err="1" smtClean="0"/>
              <a:t>Osawa</a:t>
            </a:r>
            <a:r>
              <a:rPr lang="ja-JP" altLang="en-US" sz="900" dirty="0" smtClean="0"/>
              <a:t> </a:t>
            </a:r>
            <a:endParaRPr lang="en-US" altLang="ja-JP" sz="900" dirty="0" smtClean="0"/>
          </a:p>
          <a:p>
            <a:pPr algn="ctr"/>
            <a:r>
              <a:rPr lang="ja-JP" altLang="en-US" sz="900" i="1" dirty="0" smtClean="0"/>
              <a:t> </a:t>
            </a:r>
            <a:r>
              <a:rPr lang="en-US" altLang="ja-JP" sz="900" i="1" dirty="0" smtClean="0"/>
              <a:t>(1944)</a:t>
            </a:r>
            <a:endParaRPr kumimoji="1" lang="ja-JP" altLang="en-US" sz="900" i="1" dirty="0"/>
          </a:p>
        </p:txBody>
      </p:sp>
      <p:sp>
        <p:nvSpPr>
          <p:cNvPr id="41" name="テキスト ボックス 40"/>
          <p:cNvSpPr txBox="1"/>
          <p:nvPr/>
        </p:nvSpPr>
        <p:spPr>
          <a:xfrm>
            <a:off x="6002671" y="1889518"/>
            <a:ext cx="1067920" cy="369332"/>
          </a:xfrm>
          <a:prstGeom prst="rect">
            <a:avLst/>
          </a:prstGeom>
          <a:noFill/>
        </p:spPr>
        <p:txBody>
          <a:bodyPr wrap="none" rtlCol="0">
            <a:spAutoFit/>
          </a:bodyPr>
          <a:lstStyle/>
          <a:p>
            <a:pPr algn="ctr"/>
            <a:r>
              <a:rPr lang="en-US" altLang="ja-JP" sz="900" dirty="0" smtClean="0"/>
              <a:t>Kazuhiko</a:t>
            </a:r>
            <a:r>
              <a:rPr lang="ja-JP" altLang="en-US" sz="900" dirty="0" smtClean="0"/>
              <a:t> </a:t>
            </a:r>
            <a:r>
              <a:rPr lang="en-US" altLang="ja-JP" sz="900" dirty="0" err="1" smtClean="0"/>
              <a:t>Nishijima</a:t>
            </a:r>
            <a:endParaRPr lang="en-US" altLang="ja-JP" sz="900" dirty="0"/>
          </a:p>
          <a:p>
            <a:pPr algn="ctr"/>
            <a:r>
              <a:rPr lang="ja-JP" altLang="en-US" sz="900" i="1" dirty="0" smtClean="0"/>
              <a:t> </a:t>
            </a:r>
            <a:r>
              <a:rPr lang="en-US" altLang="ja-JP" sz="900" i="1" dirty="0" smtClean="0"/>
              <a:t>(1948)</a:t>
            </a:r>
            <a:endParaRPr kumimoji="1" lang="ja-JP" altLang="en-US" sz="900" i="1" dirty="0"/>
          </a:p>
        </p:txBody>
      </p:sp>
      <p:sp>
        <p:nvSpPr>
          <p:cNvPr id="43" name="テキスト ボックス 42"/>
          <p:cNvSpPr txBox="1"/>
          <p:nvPr/>
        </p:nvSpPr>
        <p:spPr>
          <a:xfrm>
            <a:off x="7135463" y="1889518"/>
            <a:ext cx="739305" cy="369332"/>
          </a:xfrm>
          <a:prstGeom prst="rect">
            <a:avLst/>
          </a:prstGeom>
          <a:noFill/>
        </p:spPr>
        <p:txBody>
          <a:bodyPr wrap="none" rtlCol="0">
            <a:spAutoFit/>
          </a:bodyPr>
          <a:lstStyle/>
          <a:p>
            <a:pPr algn="ctr"/>
            <a:r>
              <a:rPr lang="en-US" altLang="ja-JP" sz="900" dirty="0" err="1" smtClean="0"/>
              <a:t>Akito</a:t>
            </a:r>
            <a:r>
              <a:rPr lang="en-US" altLang="ja-JP" sz="900" dirty="0" smtClean="0"/>
              <a:t> </a:t>
            </a:r>
            <a:r>
              <a:rPr lang="en-US" altLang="ja-JP" sz="900" dirty="0" err="1" smtClean="0"/>
              <a:t>Arima</a:t>
            </a:r>
            <a:endParaRPr lang="en-US" altLang="ja-JP" sz="900" dirty="0"/>
          </a:p>
          <a:p>
            <a:pPr algn="ctr"/>
            <a:r>
              <a:rPr lang="ja-JP" altLang="en-US" sz="900" i="1" dirty="0" smtClean="0"/>
              <a:t> </a:t>
            </a:r>
            <a:r>
              <a:rPr lang="en-US" altLang="ja-JP" sz="900" i="1" dirty="0" smtClean="0"/>
              <a:t>(1953)</a:t>
            </a:r>
            <a:endParaRPr kumimoji="1" lang="ja-JP" altLang="en-US" sz="900" i="1" dirty="0"/>
          </a:p>
        </p:txBody>
      </p:sp>
      <p:sp>
        <p:nvSpPr>
          <p:cNvPr id="46" name="テキスト ボックス 45"/>
          <p:cNvSpPr txBox="1"/>
          <p:nvPr/>
        </p:nvSpPr>
        <p:spPr>
          <a:xfrm>
            <a:off x="293982" y="3348929"/>
            <a:ext cx="671979" cy="369332"/>
          </a:xfrm>
          <a:prstGeom prst="rect">
            <a:avLst/>
          </a:prstGeom>
          <a:noFill/>
        </p:spPr>
        <p:txBody>
          <a:bodyPr wrap="none" rtlCol="0">
            <a:spAutoFit/>
          </a:bodyPr>
          <a:lstStyle/>
          <a:p>
            <a:pPr algn="ctr"/>
            <a:r>
              <a:rPr lang="en-US" altLang="ja-JP" sz="900" dirty="0" smtClean="0"/>
              <a:t>Jun Kondo</a:t>
            </a:r>
            <a:endParaRPr lang="en-US" altLang="ja-JP" sz="900" dirty="0"/>
          </a:p>
          <a:p>
            <a:pPr algn="ctr"/>
            <a:r>
              <a:rPr lang="ja-JP" altLang="en-US" sz="900" i="1" dirty="0" smtClean="0"/>
              <a:t> </a:t>
            </a:r>
            <a:r>
              <a:rPr lang="en-US" altLang="ja-JP" sz="900" i="1" dirty="0" smtClean="0"/>
              <a:t>(1959)</a:t>
            </a:r>
            <a:endParaRPr kumimoji="1" lang="ja-JP" altLang="en-US" sz="900" i="1" dirty="0"/>
          </a:p>
        </p:txBody>
      </p:sp>
      <p:sp>
        <p:nvSpPr>
          <p:cNvPr id="48" name="テキスト ボックス 47"/>
          <p:cNvSpPr txBox="1"/>
          <p:nvPr/>
        </p:nvSpPr>
        <p:spPr>
          <a:xfrm>
            <a:off x="1125965" y="3348929"/>
            <a:ext cx="939680" cy="369332"/>
          </a:xfrm>
          <a:prstGeom prst="rect">
            <a:avLst/>
          </a:prstGeom>
          <a:noFill/>
        </p:spPr>
        <p:txBody>
          <a:bodyPr wrap="none" rtlCol="0">
            <a:spAutoFit/>
          </a:bodyPr>
          <a:lstStyle/>
          <a:p>
            <a:pPr algn="ctr"/>
            <a:r>
              <a:rPr lang="en-US" altLang="ja-JP" sz="900" dirty="0" smtClean="0"/>
              <a:t>Akira </a:t>
            </a:r>
            <a:r>
              <a:rPr lang="en-US" altLang="ja-JP" sz="900" dirty="0" err="1" smtClean="0"/>
              <a:t>Tonomura</a:t>
            </a:r>
            <a:endParaRPr lang="en-US" altLang="ja-JP" sz="900" dirty="0"/>
          </a:p>
          <a:p>
            <a:pPr algn="ctr"/>
            <a:r>
              <a:rPr lang="ja-JP" altLang="en-US" sz="900" i="1" dirty="0" smtClean="0"/>
              <a:t> </a:t>
            </a:r>
            <a:r>
              <a:rPr lang="en-US" altLang="ja-JP" sz="900" i="1" dirty="0" smtClean="0"/>
              <a:t>(1965)</a:t>
            </a:r>
            <a:endParaRPr kumimoji="1" lang="ja-JP" altLang="en-US" sz="900" i="1" dirty="0"/>
          </a:p>
        </p:txBody>
      </p:sp>
      <p:sp>
        <p:nvSpPr>
          <p:cNvPr id="49" name="テキスト ボックス 48"/>
          <p:cNvSpPr txBox="1"/>
          <p:nvPr/>
        </p:nvSpPr>
        <p:spPr>
          <a:xfrm>
            <a:off x="8127204" y="1889518"/>
            <a:ext cx="689612" cy="369332"/>
          </a:xfrm>
          <a:prstGeom prst="rect">
            <a:avLst/>
          </a:prstGeom>
          <a:noFill/>
        </p:spPr>
        <p:txBody>
          <a:bodyPr wrap="none" rtlCol="0">
            <a:spAutoFit/>
          </a:bodyPr>
          <a:lstStyle/>
          <a:p>
            <a:pPr algn="ctr"/>
            <a:r>
              <a:rPr lang="en-US" altLang="ja-JP" sz="900" dirty="0" smtClean="0"/>
              <a:t>Eiichi </a:t>
            </a:r>
            <a:r>
              <a:rPr lang="en-US" altLang="ja-JP" sz="900" dirty="0" err="1" smtClean="0"/>
              <a:t>Goto</a:t>
            </a:r>
            <a:endParaRPr lang="en-US" altLang="ja-JP" sz="900" dirty="0"/>
          </a:p>
          <a:p>
            <a:pPr algn="ctr"/>
            <a:r>
              <a:rPr lang="ja-JP" altLang="en-US" sz="900" i="1" dirty="0" smtClean="0"/>
              <a:t> </a:t>
            </a:r>
            <a:r>
              <a:rPr lang="en-US" altLang="ja-JP" sz="900" i="1" dirty="0" smtClean="0"/>
              <a:t>(1953)</a:t>
            </a:r>
            <a:endParaRPr kumimoji="1" lang="ja-JP" altLang="en-US" sz="900" i="1" dirty="0"/>
          </a:p>
        </p:txBody>
      </p:sp>
      <p:sp>
        <p:nvSpPr>
          <p:cNvPr id="52" name="テキスト ボックス 51"/>
          <p:cNvSpPr txBox="1"/>
          <p:nvPr/>
        </p:nvSpPr>
        <p:spPr>
          <a:xfrm>
            <a:off x="2190559" y="3348929"/>
            <a:ext cx="750525" cy="369332"/>
          </a:xfrm>
          <a:prstGeom prst="rect">
            <a:avLst/>
          </a:prstGeom>
          <a:noFill/>
        </p:spPr>
        <p:txBody>
          <a:bodyPr wrap="none" rtlCol="0">
            <a:spAutoFit/>
          </a:bodyPr>
          <a:lstStyle/>
          <a:p>
            <a:pPr algn="ctr"/>
            <a:r>
              <a:rPr lang="en-US" altLang="ja-JP" sz="900" dirty="0" smtClean="0"/>
              <a:t>Yoji Totsuka</a:t>
            </a:r>
          </a:p>
          <a:p>
            <a:pPr algn="ctr"/>
            <a:r>
              <a:rPr lang="en-US" altLang="ja-JP" sz="900" i="1" dirty="0" smtClean="0"/>
              <a:t>(1972)</a:t>
            </a:r>
            <a:endParaRPr kumimoji="1" lang="ja-JP" altLang="en-US" sz="900" i="1" dirty="0"/>
          </a:p>
        </p:txBody>
      </p:sp>
      <p:sp>
        <p:nvSpPr>
          <p:cNvPr id="6" name="テキスト ボックス 5"/>
          <p:cNvSpPr txBox="1"/>
          <p:nvPr/>
        </p:nvSpPr>
        <p:spPr>
          <a:xfrm>
            <a:off x="3066358" y="2265802"/>
            <a:ext cx="1424331" cy="276999"/>
          </a:xfrm>
          <a:prstGeom prst="rect">
            <a:avLst/>
          </a:prstGeom>
          <a:noFill/>
        </p:spPr>
        <p:txBody>
          <a:bodyPr wrap="square" rtlCol="0">
            <a:spAutoFit/>
          </a:bodyPr>
          <a:lstStyle/>
          <a:p>
            <a:r>
              <a:rPr kumimoji="1" lang="ja-JP" altLang="en-US" sz="1200" dirty="0" smtClean="0"/>
              <a:t>＜</a:t>
            </a:r>
            <a:r>
              <a:rPr kumimoji="1" lang="en-US" altLang="ja-JP" sz="1200" dirty="0" smtClean="0"/>
              <a:t>Astronomy</a:t>
            </a:r>
            <a:r>
              <a:rPr kumimoji="1" lang="ja-JP" altLang="en-US" sz="1200" dirty="0" smtClean="0"/>
              <a:t>＞</a:t>
            </a:r>
            <a:endParaRPr kumimoji="1" lang="ja-JP" altLang="en-US" sz="1200" dirty="0"/>
          </a:p>
        </p:txBody>
      </p:sp>
      <p:sp>
        <p:nvSpPr>
          <p:cNvPr id="58" name="テキスト ボックス 57"/>
          <p:cNvSpPr txBox="1"/>
          <p:nvPr/>
        </p:nvSpPr>
        <p:spPr>
          <a:xfrm>
            <a:off x="-57058" y="3710579"/>
            <a:ext cx="2410607" cy="276999"/>
          </a:xfrm>
          <a:prstGeom prst="rect">
            <a:avLst/>
          </a:prstGeom>
          <a:noFill/>
        </p:spPr>
        <p:txBody>
          <a:bodyPr wrap="square" rtlCol="0">
            <a:spAutoFit/>
          </a:bodyPr>
          <a:lstStyle/>
          <a:p>
            <a:r>
              <a:rPr kumimoji="1" lang="ja-JP" altLang="en-US" sz="1200" dirty="0" smtClean="0"/>
              <a:t>＜</a:t>
            </a:r>
            <a:r>
              <a:rPr kumimoji="1" lang="en-US" altLang="ja-JP" sz="1200" dirty="0" smtClean="0"/>
              <a:t>Earth </a:t>
            </a:r>
            <a:r>
              <a:rPr kumimoji="1" lang="en-US" altLang="ja-JP" sz="1200" dirty="0"/>
              <a:t>and Planetary</a:t>
            </a:r>
            <a:r>
              <a:rPr kumimoji="1" lang="ja-JP" altLang="en-US" sz="1200" dirty="0"/>
              <a:t> </a:t>
            </a:r>
            <a:r>
              <a:rPr kumimoji="1" lang="en-US" altLang="ja-JP" sz="1200" dirty="0" smtClean="0"/>
              <a:t>Science</a:t>
            </a:r>
            <a:r>
              <a:rPr kumimoji="1" lang="ja-JP" altLang="en-US" sz="1200" dirty="0" smtClean="0"/>
              <a:t>＞</a:t>
            </a:r>
            <a:endParaRPr kumimoji="1" lang="en-US" altLang="ja-JP" sz="1200" dirty="0"/>
          </a:p>
        </p:txBody>
      </p:sp>
      <p:sp>
        <p:nvSpPr>
          <p:cNvPr id="60" name="テキスト ボックス 59"/>
          <p:cNvSpPr txBox="1"/>
          <p:nvPr/>
        </p:nvSpPr>
        <p:spPr>
          <a:xfrm>
            <a:off x="2049668" y="3698358"/>
            <a:ext cx="1372106" cy="276999"/>
          </a:xfrm>
          <a:prstGeom prst="rect">
            <a:avLst/>
          </a:prstGeom>
          <a:noFill/>
        </p:spPr>
        <p:txBody>
          <a:bodyPr wrap="square" rtlCol="0">
            <a:spAutoFit/>
          </a:bodyPr>
          <a:lstStyle/>
          <a:p>
            <a:r>
              <a:rPr kumimoji="1" lang="ja-JP" altLang="en-US" sz="1200" dirty="0" smtClean="0"/>
              <a:t>＜</a:t>
            </a:r>
            <a:r>
              <a:rPr kumimoji="1" lang="en-US" altLang="ja-JP" sz="1200" dirty="0" smtClean="0"/>
              <a:t>Chemistry</a:t>
            </a:r>
            <a:r>
              <a:rPr kumimoji="1" lang="ja-JP" altLang="en-US" sz="1200" dirty="0" smtClean="0"/>
              <a:t>＞</a:t>
            </a:r>
            <a:endParaRPr kumimoji="1" lang="en-US" altLang="ja-JP" sz="1200" dirty="0"/>
          </a:p>
        </p:txBody>
      </p:sp>
      <p:sp>
        <p:nvSpPr>
          <p:cNvPr id="61" name="テキスト ボックス 60"/>
          <p:cNvSpPr txBox="1"/>
          <p:nvPr/>
        </p:nvSpPr>
        <p:spPr>
          <a:xfrm>
            <a:off x="3975432" y="3695235"/>
            <a:ext cx="1819153" cy="276999"/>
          </a:xfrm>
          <a:prstGeom prst="rect">
            <a:avLst/>
          </a:prstGeom>
          <a:noFill/>
        </p:spPr>
        <p:txBody>
          <a:bodyPr wrap="square" rtlCol="0">
            <a:spAutoFit/>
          </a:bodyPr>
          <a:lstStyle/>
          <a:p>
            <a:r>
              <a:rPr kumimoji="1" lang="ja-JP" altLang="en-US" sz="1200" dirty="0" smtClean="0"/>
              <a:t>＜</a:t>
            </a:r>
            <a:r>
              <a:rPr kumimoji="1" lang="en-US" altLang="ja-JP" sz="1200" dirty="0" smtClean="0"/>
              <a:t>Biological</a:t>
            </a:r>
            <a:r>
              <a:rPr kumimoji="1" lang="ja-JP" altLang="en-US" sz="1200" dirty="0" smtClean="0"/>
              <a:t> </a:t>
            </a:r>
            <a:r>
              <a:rPr kumimoji="1" lang="en-US" altLang="ja-JP" sz="1200" dirty="0" smtClean="0"/>
              <a:t>Sciences</a:t>
            </a:r>
            <a:r>
              <a:rPr kumimoji="1" lang="ja-JP" altLang="en-US" sz="1200" dirty="0" smtClean="0"/>
              <a:t>＞</a:t>
            </a:r>
            <a:endParaRPr kumimoji="1" lang="en-US" altLang="ja-JP" sz="1200" dirty="0"/>
          </a:p>
        </p:txBody>
      </p:sp>
      <p:sp>
        <p:nvSpPr>
          <p:cNvPr id="62" name="テキスト ボックス 61"/>
          <p:cNvSpPr txBox="1"/>
          <p:nvPr/>
        </p:nvSpPr>
        <p:spPr>
          <a:xfrm>
            <a:off x="5063665" y="3348929"/>
            <a:ext cx="1065142" cy="369332"/>
          </a:xfrm>
          <a:prstGeom prst="rect">
            <a:avLst/>
          </a:prstGeom>
          <a:noFill/>
        </p:spPr>
        <p:txBody>
          <a:bodyPr wrap="square" rtlCol="0">
            <a:spAutoFit/>
          </a:bodyPr>
          <a:lstStyle/>
          <a:p>
            <a:pPr algn="ctr"/>
            <a:r>
              <a:rPr lang="en-US" altLang="ja-JP" sz="900" dirty="0" smtClean="0"/>
              <a:t>Yusuke </a:t>
            </a:r>
            <a:r>
              <a:rPr lang="en-US" altLang="ja-JP" sz="900" dirty="0" err="1" smtClean="0"/>
              <a:t>Hagihara</a:t>
            </a:r>
            <a:endParaRPr lang="en-US" altLang="ja-JP" sz="900" dirty="0" smtClean="0"/>
          </a:p>
          <a:p>
            <a:pPr algn="ctr"/>
            <a:r>
              <a:rPr lang="en-US" altLang="ja-JP" sz="900" i="1" dirty="0" smtClean="0"/>
              <a:t>(1921)</a:t>
            </a:r>
            <a:endParaRPr kumimoji="1" lang="ja-JP" altLang="en-US" sz="900" i="1" dirty="0"/>
          </a:p>
        </p:txBody>
      </p:sp>
      <p:sp>
        <p:nvSpPr>
          <p:cNvPr id="63" name="テキスト ボックス 62"/>
          <p:cNvSpPr txBox="1"/>
          <p:nvPr/>
        </p:nvSpPr>
        <p:spPr>
          <a:xfrm>
            <a:off x="7061426" y="3348929"/>
            <a:ext cx="947271" cy="369332"/>
          </a:xfrm>
          <a:prstGeom prst="rect">
            <a:avLst/>
          </a:prstGeom>
          <a:noFill/>
        </p:spPr>
        <p:txBody>
          <a:bodyPr wrap="square" rtlCol="0">
            <a:spAutoFit/>
          </a:bodyPr>
          <a:lstStyle/>
          <a:p>
            <a:pPr algn="ctr"/>
            <a:r>
              <a:rPr lang="en-US" altLang="ja-JP" sz="900" dirty="0" err="1" smtClean="0"/>
              <a:t>Yoshihide</a:t>
            </a:r>
            <a:r>
              <a:rPr lang="en-US" altLang="ja-JP" sz="900" dirty="0" smtClean="0"/>
              <a:t> </a:t>
            </a:r>
            <a:r>
              <a:rPr lang="en-US" altLang="ja-JP" sz="900" dirty="0" err="1" smtClean="0"/>
              <a:t>Kozai</a:t>
            </a:r>
            <a:endParaRPr lang="en-US" altLang="ja-JP" sz="900" dirty="0" smtClean="0"/>
          </a:p>
          <a:p>
            <a:pPr algn="ctr"/>
            <a:r>
              <a:rPr lang="en-US" altLang="ja-JP" sz="900" i="1" dirty="0" smtClean="0"/>
              <a:t>(1951)</a:t>
            </a:r>
            <a:endParaRPr kumimoji="1" lang="ja-JP" altLang="en-US" sz="900" i="1" dirty="0"/>
          </a:p>
        </p:txBody>
      </p:sp>
      <p:sp>
        <p:nvSpPr>
          <p:cNvPr id="64" name="テキスト ボックス 63"/>
          <p:cNvSpPr txBox="1"/>
          <p:nvPr/>
        </p:nvSpPr>
        <p:spPr>
          <a:xfrm>
            <a:off x="2925137" y="3348929"/>
            <a:ext cx="1380931" cy="369332"/>
          </a:xfrm>
          <a:prstGeom prst="rect">
            <a:avLst/>
          </a:prstGeom>
          <a:noFill/>
          <a:ln>
            <a:noFill/>
          </a:ln>
        </p:spPr>
        <p:txBody>
          <a:bodyPr wrap="square" rtlCol="0">
            <a:spAutoFit/>
          </a:bodyPr>
          <a:lstStyle/>
          <a:p>
            <a:pPr algn="ctr"/>
            <a:r>
              <a:rPr lang="en-US" altLang="ja-JP" sz="900" dirty="0" smtClean="0"/>
              <a:t>Makoto Hirayama</a:t>
            </a:r>
          </a:p>
          <a:p>
            <a:pPr algn="ctr"/>
            <a:r>
              <a:rPr lang="en-US" altLang="ja-JP" sz="900" i="1" dirty="0" smtClean="0"/>
              <a:t> (1888)</a:t>
            </a:r>
            <a:endParaRPr kumimoji="1" lang="ja-JP" altLang="en-US" sz="900" i="1" dirty="0"/>
          </a:p>
        </p:txBody>
      </p:sp>
      <p:sp>
        <p:nvSpPr>
          <p:cNvPr id="67" name="テキスト ボックス 66"/>
          <p:cNvSpPr txBox="1"/>
          <p:nvPr/>
        </p:nvSpPr>
        <p:spPr>
          <a:xfrm>
            <a:off x="7840731" y="3348929"/>
            <a:ext cx="1380931" cy="369332"/>
          </a:xfrm>
          <a:prstGeom prst="rect">
            <a:avLst/>
          </a:prstGeom>
          <a:noFill/>
          <a:ln>
            <a:noFill/>
          </a:ln>
        </p:spPr>
        <p:txBody>
          <a:bodyPr wrap="square" rtlCol="0">
            <a:spAutoFit/>
          </a:bodyPr>
          <a:lstStyle/>
          <a:p>
            <a:pPr algn="ctr"/>
            <a:r>
              <a:rPr lang="en-US" altLang="ja-JP" sz="900" dirty="0" smtClean="0"/>
              <a:t>Norio </a:t>
            </a:r>
            <a:r>
              <a:rPr lang="en-US" altLang="ja-JP" sz="900" dirty="0" err="1" smtClean="0"/>
              <a:t>Kaifu</a:t>
            </a:r>
            <a:endParaRPr lang="en-US" altLang="ja-JP" sz="900" dirty="0" smtClean="0"/>
          </a:p>
          <a:p>
            <a:pPr algn="ctr"/>
            <a:r>
              <a:rPr lang="en-US" altLang="ja-JP" sz="900" i="1" dirty="0" smtClean="0"/>
              <a:t> </a:t>
            </a:r>
            <a:r>
              <a:rPr lang="en-US" altLang="ja-JP" sz="900" i="1" dirty="0"/>
              <a:t>(</a:t>
            </a:r>
            <a:r>
              <a:rPr lang="en-US" altLang="ja-JP" sz="900" i="1" dirty="0" smtClean="0"/>
              <a:t>1969)</a:t>
            </a:r>
            <a:endParaRPr kumimoji="1" lang="ja-JP" altLang="en-US" sz="900" i="1" dirty="0"/>
          </a:p>
        </p:txBody>
      </p:sp>
      <p:pic>
        <p:nvPicPr>
          <p:cNvPr id="66" name="図 6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43453" y="3941517"/>
            <a:ext cx="855491" cy="846000"/>
          </a:xfrm>
          <a:prstGeom prst="ellipse">
            <a:avLst/>
          </a:prstGeom>
        </p:spPr>
      </p:pic>
      <p:pic>
        <p:nvPicPr>
          <p:cNvPr id="69" name="図 6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68941" y="3905130"/>
            <a:ext cx="816743" cy="902306"/>
          </a:xfrm>
          <a:prstGeom prst="ellipse">
            <a:avLst/>
          </a:prstGeom>
        </p:spPr>
      </p:pic>
      <p:pic>
        <p:nvPicPr>
          <p:cNvPr id="70" name="図 6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23072" y="3938912"/>
            <a:ext cx="780923" cy="846000"/>
          </a:xfrm>
          <a:prstGeom prst="ellipse">
            <a:avLst/>
          </a:prstGeom>
        </p:spPr>
      </p:pic>
      <p:pic>
        <p:nvPicPr>
          <p:cNvPr id="71" name="図 7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26303" y="3933283"/>
            <a:ext cx="766084" cy="846000"/>
          </a:xfrm>
          <a:prstGeom prst="ellipse">
            <a:avLst/>
          </a:prstGeom>
        </p:spPr>
      </p:pic>
      <p:pic>
        <p:nvPicPr>
          <p:cNvPr id="72" name="図 7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10213" y="3933283"/>
            <a:ext cx="858570" cy="846000"/>
          </a:xfrm>
          <a:prstGeom prst="ellipse">
            <a:avLst/>
          </a:prstGeom>
        </p:spPr>
      </p:pic>
      <p:pic>
        <p:nvPicPr>
          <p:cNvPr id="73" name="図 7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18670" y="3933283"/>
            <a:ext cx="850203" cy="846000"/>
          </a:xfrm>
          <a:prstGeom prst="ellipse">
            <a:avLst/>
          </a:prstGeom>
        </p:spPr>
      </p:pic>
      <p:pic>
        <p:nvPicPr>
          <p:cNvPr id="74" name="図 7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9345" y="3933283"/>
            <a:ext cx="798062" cy="846000"/>
          </a:xfrm>
          <a:prstGeom prst="ellipse">
            <a:avLst/>
          </a:prstGeom>
        </p:spPr>
      </p:pic>
      <p:pic>
        <p:nvPicPr>
          <p:cNvPr id="75" name="図 74"/>
          <p:cNvPicPr>
            <a:picLocks noChangeAspect="1"/>
          </p:cNvPicPr>
          <p:nvPr/>
        </p:nvPicPr>
        <p:blipFill rotWithShape="1">
          <a:blip r:embed="rId9" cstate="print">
            <a:extLst>
              <a:ext uri="{28A0092B-C50C-407E-A947-70E740481C1C}">
                <a14:useLocalDpi xmlns:a14="http://schemas.microsoft.com/office/drawing/2010/main" val="0"/>
              </a:ext>
            </a:extLst>
          </a:blip>
          <a:srcRect l="9896" t="18427" r="51943" b="58451"/>
          <a:stretch/>
        </p:blipFill>
        <p:spPr>
          <a:xfrm>
            <a:off x="1129976" y="1060078"/>
            <a:ext cx="865394" cy="846000"/>
          </a:xfrm>
          <a:prstGeom prst="ellipse">
            <a:avLst/>
          </a:prstGeom>
        </p:spPr>
      </p:pic>
      <p:pic>
        <p:nvPicPr>
          <p:cNvPr id="76" name="図 7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149661" y="1018577"/>
            <a:ext cx="750886" cy="846000"/>
          </a:xfrm>
          <a:prstGeom prst="ellipse">
            <a:avLst/>
          </a:prstGeom>
        </p:spPr>
      </p:pic>
      <p:pic>
        <p:nvPicPr>
          <p:cNvPr id="77" name="図 76"/>
          <p:cNvPicPr>
            <a:picLocks noChangeAspect="1"/>
          </p:cNvPicPr>
          <p:nvPr/>
        </p:nvPicPr>
        <p:blipFill rotWithShape="1">
          <a:blip r:embed="rId11" cstate="print">
            <a:extLst>
              <a:ext uri="{28A0092B-C50C-407E-A947-70E740481C1C}">
                <a14:useLocalDpi xmlns:a14="http://schemas.microsoft.com/office/drawing/2010/main" val="0"/>
              </a:ext>
            </a:extLst>
          </a:blip>
          <a:srcRect r="-786" b="7970"/>
          <a:stretch/>
        </p:blipFill>
        <p:spPr>
          <a:xfrm>
            <a:off x="6067571" y="1030217"/>
            <a:ext cx="786200" cy="846000"/>
          </a:xfrm>
          <a:prstGeom prst="ellipse">
            <a:avLst/>
          </a:prstGeom>
        </p:spPr>
      </p:pic>
      <p:pic>
        <p:nvPicPr>
          <p:cNvPr id="78" name="図 77"/>
          <p:cNvPicPr>
            <a:picLocks noChangeAspect="1"/>
          </p:cNvPicPr>
          <p:nvPr/>
        </p:nvPicPr>
        <p:blipFill rotWithShape="1">
          <a:blip r:embed="rId12">
            <a:extLst>
              <a:ext uri="{28A0092B-C50C-407E-A947-70E740481C1C}">
                <a14:useLocalDpi xmlns:a14="http://schemas.microsoft.com/office/drawing/2010/main" val="0"/>
              </a:ext>
            </a:extLst>
          </a:blip>
          <a:srcRect r="6073" b="26637"/>
          <a:stretch/>
        </p:blipFill>
        <p:spPr>
          <a:xfrm>
            <a:off x="6971113" y="1005799"/>
            <a:ext cx="888326" cy="846000"/>
          </a:xfrm>
          <a:prstGeom prst="ellipse">
            <a:avLst/>
          </a:prstGeom>
        </p:spPr>
      </p:pic>
      <p:pic>
        <p:nvPicPr>
          <p:cNvPr id="79" name="図 78"/>
          <p:cNvPicPr>
            <a:picLocks noChangeAspect="1"/>
          </p:cNvPicPr>
          <p:nvPr/>
        </p:nvPicPr>
        <p:blipFill rotWithShape="1">
          <a:blip r:embed="rId13">
            <a:extLst>
              <a:ext uri="{28A0092B-C50C-407E-A947-70E740481C1C}">
                <a14:useLocalDpi xmlns:a14="http://schemas.microsoft.com/office/drawing/2010/main" val="0"/>
              </a:ext>
            </a:extLst>
          </a:blip>
          <a:srcRect l="5489" t="2988" r="2601" b="8543"/>
          <a:stretch/>
        </p:blipFill>
        <p:spPr>
          <a:xfrm>
            <a:off x="225349" y="2493791"/>
            <a:ext cx="878900" cy="846000"/>
          </a:xfrm>
          <a:prstGeom prst="ellipse">
            <a:avLst/>
          </a:prstGeom>
        </p:spPr>
      </p:pic>
      <p:pic>
        <p:nvPicPr>
          <p:cNvPr id="80" name="図 79"/>
          <p:cNvPicPr>
            <a:picLocks noChangeAspect="1"/>
          </p:cNvPicPr>
          <p:nvPr/>
        </p:nvPicPr>
        <p:blipFill rotWithShape="1">
          <a:blip r:embed="rId14" cstate="print">
            <a:extLst>
              <a:ext uri="{28A0092B-C50C-407E-A947-70E740481C1C}">
                <a14:useLocalDpi xmlns:a14="http://schemas.microsoft.com/office/drawing/2010/main" val="0"/>
              </a:ext>
            </a:extLst>
          </a:blip>
          <a:srcRect l="22818" r="18593" b="35456"/>
          <a:stretch/>
        </p:blipFill>
        <p:spPr>
          <a:xfrm>
            <a:off x="1217007" y="2493791"/>
            <a:ext cx="789706" cy="846000"/>
          </a:xfrm>
          <a:prstGeom prst="ellipse">
            <a:avLst/>
          </a:prstGeom>
        </p:spPr>
      </p:pic>
      <p:pic>
        <p:nvPicPr>
          <p:cNvPr id="81" name="図 80"/>
          <p:cNvPicPr>
            <a:picLocks noChangeAspect="1"/>
          </p:cNvPicPr>
          <p:nvPr/>
        </p:nvPicPr>
        <p:blipFill rotWithShape="1">
          <a:blip r:embed="rId15" cstate="print">
            <a:extLst>
              <a:ext uri="{28A0092B-C50C-407E-A947-70E740481C1C}">
                <a14:useLocalDpi xmlns:a14="http://schemas.microsoft.com/office/drawing/2010/main" val="0"/>
              </a:ext>
            </a:extLst>
          </a:blip>
          <a:srcRect r="2435" b="33136"/>
          <a:stretch/>
        </p:blipFill>
        <p:spPr>
          <a:xfrm>
            <a:off x="2168357" y="2493791"/>
            <a:ext cx="804202" cy="846000"/>
          </a:xfrm>
          <a:prstGeom prst="ellipse">
            <a:avLst/>
          </a:prstGeom>
        </p:spPr>
      </p:pic>
      <p:pic>
        <p:nvPicPr>
          <p:cNvPr id="82" name="図 81"/>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43160" y="1054150"/>
            <a:ext cx="787847" cy="846000"/>
          </a:xfrm>
          <a:prstGeom prst="ellipse">
            <a:avLst/>
          </a:prstGeom>
        </p:spPr>
      </p:pic>
      <p:pic>
        <p:nvPicPr>
          <p:cNvPr id="83" name="図 82"/>
          <p:cNvPicPr>
            <a:picLocks noChangeAspect="1"/>
          </p:cNvPicPr>
          <p:nvPr/>
        </p:nvPicPr>
        <p:blipFill rotWithShape="1">
          <a:blip r:embed="rId17" cstate="print">
            <a:extLst>
              <a:ext uri="{28A0092B-C50C-407E-A947-70E740481C1C}">
                <a14:useLocalDpi xmlns:a14="http://schemas.microsoft.com/office/drawing/2010/main" val="0"/>
              </a:ext>
            </a:extLst>
          </a:blip>
          <a:srcRect l="12563" t="21298" r="36210" b="40734"/>
          <a:stretch/>
        </p:blipFill>
        <p:spPr>
          <a:xfrm>
            <a:off x="2130370" y="1047378"/>
            <a:ext cx="794503" cy="846000"/>
          </a:xfrm>
          <a:prstGeom prst="ellipse">
            <a:avLst/>
          </a:prstGeom>
        </p:spPr>
      </p:pic>
      <p:pic>
        <p:nvPicPr>
          <p:cNvPr id="84" name="図 83"/>
          <p:cNvPicPr>
            <a:picLocks noChangeAspect="1"/>
          </p:cNvPicPr>
          <p:nvPr/>
        </p:nvPicPr>
        <p:blipFill rotWithShape="1">
          <a:blip r:embed="rId18" cstate="print">
            <a:extLst>
              <a:ext uri="{28A0092B-C50C-407E-A947-70E740481C1C}">
                <a14:useLocalDpi xmlns:a14="http://schemas.microsoft.com/office/drawing/2010/main" val="0"/>
              </a:ext>
            </a:extLst>
          </a:blip>
          <a:srcRect r="792" b="19723"/>
          <a:stretch/>
        </p:blipFill>
        <p:spPr>
          <a:xfrm>
            <a:off x="4118595" y="1038861"/>
            <a:ext cx="782563" cy="846000"/>
          </a:xfrm>
          <a:prstGeom prst="ellipse">
            <a:avLst/>
          </a:prstGeom>
        </p:spPr>
      </p:pic>
      <p:pic>
        <p:nvPicPr>
          <p:cNvPr id="85" name="図 84"/>
          <p:cNvPicPr>
            <a:picLocks noChangeAspect="1"/>
          </p:cNvPicPr>
          <p:nvPr/>
        </p:nvPicPr>
        <p:blipFill rotWithShape="1">
          <a:blip r:embed="rId19" cstate="print">
            <a:extLst>
              <a:ext uri="{28A0092B-C50C-407E-A947-70E740481C1C}">
                <a14:useLocalDpi xmlns:a14="http://schemas.microsoft.com/office/drawing/2010/main" val="0"/>
              </a:ext>
            </a:extLst>
          </a:blip>
          <a:srcRect r="16086" b="1080"/>
          <a:stretch/>
        </p:blipFill>
        <p:spPr>
          <a:xfrm>
            <a:off x="5150589" y="1013321"/>
            <a:ext cx="776637" cy="846000"/>
          </a:xfrm>
          <a:prstGeom prst="ellipse">
            <a:avLst/>
          </a:prstGeom>
        </p:spPr>
      </p:pic>
      <p:pic>
        <p:nvPicPr>
          <p:cNvPr id="86" name="図 85"/>
          <p:cNvPicPr>
            <a:picLocks noChangeAspect="1"/>
          </p:cNvPicPr>
          <p:nvPr/>
        </p:nvPicPr>
        <p:blipFill rotWithShape="1">
          <a:blip r:embed="rId20">
            <a:extLst>
              <a:ext uri="{28A0092B-C50C-407E-A947-70E740481C1C}">
                <a14:useLocalDpi xmlns:a14="http://schemas.microsoft.com/office/drawing/2010/main" val="0"/>
              </a:ext>
            </a:extLst>
          </a:blip>
          <a:srcRect l="5544" t="-6095" r="706" b="-4096"/>
          <a:stretch/>
        </p:blipFill>
        <p:spPr>
          <a:xfrm>
            <a:off x="8000012" y="1000020"/>
            <a:ext cx="892676" cy="846000"/>
          </a:xfrm>
          <a:prstGeom prst="ellipse">
            <a:avLst/>
          </a:prstGeom>
        </p:spPr>
      </p:pic>
      <p:pic>
        <p:nvPicPr>
          <p:cNvPr id="88" name="図 87"/>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6139654" y="2493791"/>
            <a:ext cx="942297" cy="942297"/>
          </a:xfrm>
          <a:prstGeom prst="rect">
            <a:avLst/>
          </a:prstGeom>
        </p:spPr>
      </p:pic>
      <p:pic>
        <p:nvPicPr>
          <p:cNvPr id="89" name="図 88"/>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7111380" y="2493791"/>
            <a:ext cx="846000" cy="846000"/>
          </a:xfrm>
          <a:prstGeom prst="rect">
            <a:avLst/>
          </a:prstGeom>
        </p:spPr>
      </p:pic>
      <p:pic>
        <p:nvPicPr>
          <p:cNvPr id="90" name="図 89"/>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5177182" y="2493791"/>
            <a:ext cx="846000" cy="846000"/>
          </a:xfrm>
          <a:prstGeom prst="rect">
            <a:avLst/>
          </a:prstGeom>
        </p:spPr>
      </p:pic>
      <p:pic>
        <p:nvPicPr>
          <p:cNvPr id="91" name="図 90"/>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3189486" y="2493791"/>
            <a:ext cx="846000" cy="846000"/>
          </a:xfrm>
          <a:prstGeom prst="rect">
            <a:avLst/>
          </a:prstGeom>
        </p:spPr>
      </p:pic>
      <p:pic>
        <p:nvPicPr>
          <p:cNvPr id="92" name="図 91"/>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8075445" y="2493791"/>
            <a:ext cx="846000" cy="846000"/>
          </a:xfrm>
          <a:prstGeom prst="rect">
            <a:avLst/>
          </a:prstGeom>
        </p:spPr>
      </p:pic>
      <p:pic>
        <p:nvPicPr>
          <p:cNvPr id="65" name="図 64"/>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4129285" y="2493791"/>
            <a:ext cx="907055" cy="907055"/>
          </a:xfrm>
          <a:prstGeom prst="rect">
            <a:avLst/>
          </a:prstGeom>
        </p:spPr>
      </p:pic>
      <p:pic>
        <p:nvPicPr>
          <p:cNvPr id="94" name="図 93"/>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8126027" y="3933283"/>
            <a:ext cx="934129" cy="934129"/>
          </a:xfrm>
          <a:prstGeom prst="rect">
            <a:avLst/>
          </a:prstGeom>
        </p:spPr>
      </p:pic>
      <p:pic>
        <p:nvPicPr>
          <p:cNvPr id="95" name="図 94"/>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7140201" y="3907708"/>
            <a:ext cx="899728" cy="899728"/>
          </a:xfrm>
          <a:prstGeom prst="rect">
            <a:avLst/>
          </a:prstGeom>
        </p:spPr>
      </p:pic>
      <p:sp>
        <p:nvSpPr>
          <p:cNvPr id="96" name="テキスト ボックス 72"/>
          <p:cNvSpPr txBox="1"/>
          <p:nvPr/>
        </p:nvSpPr>
        <p:spPr>
          <a:xfrm>
            <a:off x="8272258" y="4752787"/>
            <a:ext cx="671979" cy="369332"/>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sz="900" dirty="0" smtClean="0"/>
              <a:t>Kiyoshi Ito</a:t>
            </a:r>
          </a:p>
          <a:p>
            <a:r>
              <a:rPr lang="en-US" altLang="ja-JP" sz="900" i="1" dirty="0" smtClean="0"/>
              <a:t> </a:t>
            </a:r>
            <a:r>
              <a:rPr lang="en-US" altLang="ja-JP" sz="900" i="1" dirty="0"/>
              <a:t> </a:t>
            </a:r>
            <a:r>
              <a:rPr lang="en-US" altLang="ja-JP" sz="900" i="1" dirty="0" smtClean="0"/>
              <a:t> (1938)  </a:t>
            </a:r>
            <a:endParaRPr kumimoji="1" lang="ja-JP" altLang="en-US" sz="900" dirty="0"/>
          </a:p>
        </p:txBody>
      </p:sp>
      <p:sp>
        <p:nvSpPr>
          <p:cNvPr id="97" name="テキスト ボックス 74"/>
          <p:cNvSpPr txBox="1"/>
          <p:nvPr/>
        </p:nvSpPr>
        <p:spPr>
          <a:xfrm>
            <a:off x="7145979" y="4761386"/>
            <a:ext cx="970137" cy="369332"/>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sz="900" dirty="0" err="1" smtClean="0"/>
              <a:t>Kousaku</a:t>
            </a:r>
            <a:r>
              <a:rPr lang="en-US" altLang="ja-JP" sz="900" dirty="0" smtClean="0"/>
              <a:t> Yoshida</a:t>
            </a:r>
          </a:p>
          <a:p>
            <a:r>
              <a:rPr lang="en-US" altLang="ja-JP" sz="900" i="1" dirty="0" smtClean="0"/>
              <a:t>         (1931)  </a:t>
            </a:r>
            <a:endParaRPr kumimoji="1" lang="ja-JP" altLang="en-US" sz="900" dirty="0"/>
          </a:p>
        </p:txBody>
      </p:sp>
      <p:sp>
        <p:nvSpPr>
          <p:cNvPr id="98" name="テキスト ボックス 21"/>
          <p:cNvSpPr txBox="1"/>
          <p:nvPr/>
        </p:nvSpPr>
        <p:spPr>
          <a:xfrm>
            <a:off x="6899516" y="3725758"/>
            <a:ext cx="1274708" cy="261610"/>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1050" dirty="0">
                <a:latin typeface="游ゴシック" panose="020B0400000000000000" pitchFamily="50" charset="-128"/>
              </a:rPr>
              <a:t>＜ </a:t>
            </a:r>
            <a:r>
              <a:rPr kumimoji="1" lang="en-US" altLang="ja-JP" sz="1100" dirty="0" smtClean="0"/>
              <a:t>mathematics</a:t>
            </a:r>
            <a:r>
              <a:rPr kumimoji="1" lang="ja-JP" altLang="en-US" sz="1100" dirty="0" smtClean="0">
                <a:latin typeface="游ゴシック" panose="020B0400000000000000" pitchFamily="50" charset="-128"/>
              </a:rPr>
              <a:t> </a:t>
            </a:r>
            <a:r>
              <a:rPr kumimoji="1" lang="ja-JP" altLang="en-US" sz="1050" dirty="0" smtClean="0">
                <a:latin typeface="游ゴシック" panose="020B0400000000000000" pitchFamily="50" charset="-128"/>
              </a:rPr>
              <a:t>＞</a:t>
            </a:r>
            <a:endParaRPr kumimoji="1" lang="ja-JP" altLang="en-US" sz="1050" dirty="0">
              <a:latin typeface="游ゴシック" panose="020B0400000000000000" pitchFamily="50" charset="-128"/>
            </a:endParaRPr>
          </a:p>
        </p:txBody>
      </p:sp>
      <p:sp>
        <p:nvSpPr>
          <p:cNvPr id="87" name="テキスト ボックス 86"/>
          <p:cNvSpPr txBox="1"/>
          <p:nvPr/>
        </p:nvSpPr>
        <p:spPr>
          <a:xfrm>
            <a:off x="11653" y="5149239"/>
            <a:ext cx="2004504" cy="276999"/>
          </a:xfrm>
          <a:prstGeom prst="rect">
            <a:avLst/>
          </a:prstGeom>
          <a:noFill/>
        </p:spPr>
        <p:txBody>
          <a:bodyPr wrap="square" rtlCol="0">
            <a:spAutoFit/>
          </a:bodyPr>
          <a:lstStyle/>
          <a:p>
            <a:r>
              <a:rPr kumimoji="1" lang="ja-JP" altLang="en-US" sz="1200" dirty="0" smtClean="0"/>
              <a:t>＜ </a:t>
            </a:r>
            <a:r>
              <a:rPr kumimoji="1" lang="en-US" altLang="ja-JP" sz="1200" dirty="0" smtClean="0"/>
              <a:t>Information Science </a:t>
            </a:r>
            <a:r>
              <a:rPr kumimoji="1" lang="ja-JP" altLang="en-US" sz="1200" dirty="0" smtClean="0">
                <a:latin typeface="游ゴシック" panose="020B0400000000000000" pitchFamily="50" charset="-128"/>
              </a:rPr>
              <a:t>＞</a:t>
            </a:r>
            <a:endParaRPr kumimoji="1" lang="ja-JP" altLang="en-US" sz="1200" dirty="0">
              <a:latin typeface="游ゴシック" panose="020B0400000000000000" pitchFamily="50" charset="-128"/>
            </a:endParaRPr>
          </a:p>
        </p:txBody>
      </p:sp>
      <p:pic>
        <p:nvPicPr>
          <p:cNvPr id="93" name="図 92"/>
          <p:cNvPicPr>
            <a:picLocks noChangeAspect="1"/>
          </p:cNvPicPr>
          <p:nvPr/>
        </p:nvPicPr>
        <p:blipFill rotWithShape="1">
          <a:blip r:embed="rId29" cstate="print">
            <a:extLst>
              <a:ext uri="{28A0092B-C50C-407E-A947-70E740481C1C}">
                <a14:useLocalDpi xmlns:a14="http://schemas.microsoft.com/office/drawing/2010/main" val="0"/>
              </a:ext>
            </a:extLst>
          </a:blip>
          <a:srcRect l="8351" t="-1" r="5718" b="31758"/>
          <a:stretch/>
        </p:blipFill>
        <p:spPr>
          <a:xfrm>
            <a:off x="179345" y="5391447"/>
            <a:ext cx="851662" cy="827091"/>
          </a:xfrm>
          <a:prstGeom prst="ellipse">
            <a:avLst/>
          </a:prstGeom>
        </p:spPr>
      </p:pic>
      <p:sp>
        <p:nvSpPr>
          <p:cNvPr id="99" name="テキスト ボックス 98"/>
          <p:cNvSpPr txBox="1"/>
          <p:nvPr/>
        </p:nvSpPr>
        <p:spPr>
          <a:xfrm>
            <a:off x="-40500" y="6207403"/>
            <a:ext cx="1265135" cy="369332"/>
          </a:xfrm>
          <a:prstGeom prst="rect">
            <a:avLst/>
          </a:prstGeom>
          <a:noFill/>
          <a:ln>
            <a:noFill/>
          </a:ln>
        </p:spPr>
        <p:txBody>
          <a:bodyPr wrap="square" rtlCol="0">
            <a:spAutoFit/>
          </a:bodyPr>
          <a:lstStyle/>
          <a:p>
            <a:pPr algn="ctr"/>
            <a:r>
              <a:rPr lang="en-US" altLang="ja-JP" sz="900" dirty="0" err="1"/>
              <a:t>Kamada</a:t>
            </a:r>
            <a:r>
              <a:rPr lang="en-US" altLang="ja-JP" sz="900" dirty="0"/>
              <a:t> </a:t>
            </a:r>
            <a:r>
              <a:rPr lang="en-US" altLang="ja-JP" sz="900" dirty="0" err="1"/>
              <a:t>Tomihisa</a:t>
            </a:r>
            <a:r>
              <a:rPr lang="ja-JP" altLang="en-US" sz="900" dirty="0" smtClean="0"/>
              <a:t>　</a:t>
            </a:r>
            <a:r>
              <a:rPr lang="ja-JP" altLang="en-US" sz="900" i="1" dirty="0" smtClean="0"/>
              <a:t>（</a:t>
            </a:r>
            <a:r>
              <a:rPr lang="en-US" altLang="ja-JP" sz="900" i="1" dirty="0" smtClean="0"/>
              <a:t>1982</a:t>
            </a:r>
            <a:r>
              <a:rPr lang="ja-JP" altLang="en-US" sz="900" i="1" dirty="0" smtClean="0"/>
              <a:t>）</a:t>
            </a:r>
            <a:endParaRPr kumimoji="1" lang="ja-JP" altLang="en-US" sz="900" i="1" dirty="0"/>
          </a:p>
        </p:txBody>
      </p:sp>
      <p:pic>
        <p:nvPicPr>
          <p:cNvPr id="100" name="図 99"/>
          <p:cNvPicPr>
            <a:picLocks noChangeAspect="1"/>
          </p:cNvPicPr>
          <p:nvPr/>
        </p:nvPicPr>
        <p:blipFill rotWithShape="1">
          <a:blip r:embed="rId30" cstate="print">
            <a:extLst>
              <a:ext uri="{28A0092B-C50C-407E-A947-70E740481C1C}">
                <a14:useLocalDpi xmlns:a14="http://schemas.microsoft.com/office/drawing/2010/main" val="0"/>
              </a:ext>
            </a:extLst>
          </a:blip>
          <a:srcRect l="21367" t="8299" r="15825" b="27619"/>
          <a:stretch/>
        </p:blipFill>
        <p:spPr>
          <a:xfrm>
            <a:off x="1118670" y="5357416"/>
            <a:ext cx="787743" cy="877107"/>
          </a:xfrm>
          <a:prstGeom prst="ellipse">
            <a:avLst/>
          </a:prstGeom>
        </p:spPr>
      </p:pic>
      <p:sp>
        <p:nvSpPr>
          <p:cNvPr id="101" name="テキスト ボックス 100"/>
          <p:cNvSpPr txBox="1"/>
          <p:nvPr/>
        </p:nvSpPr>
        <p:spPr>
          <a:xfrm>
            <a:off x="1125963" y="6234523"/>
            <a:ext cx="922778" cy="369332"/>
          </a:xfrm>
          <a:prstGeom prst="rect">
            <a:avLst/>
          </a:prstGeom>
          <a:noFill/>
          <a:ln>
            <a:noFill/>
          </a:ln>
        </p:spPr>
        <p:txBody>
          <a:bodyPr wrap="square" rtlCol="0">
            <a:spAutoFit/>
          </a:bodyPr>
          <a:lstStyle/>
          <a:p>
            <a:pPr algn="ctr"/>
            <a:r>
              <a:rPr lang="en-US" altLang="ja-JP" sz="900" dirty="0"/>
              <a:t>Toru </a:t>
            </a:r>
            <a:r>
              <a:rPr lang="en-US" altLang="ja-JP" sz="900" i="1" dirty="0"/>
              <a:t>Nishikawa</a:t>
            </a:r>
            <a:r>
              <a:rPr lang="en-US" altLang="ja-JP" sz="900" dirty="0"/>
              <a:t> </a:t>
            </a:r>
            <a:r>
              <a:rPr lang="ja-JP" altLang="en-US" sz="900" dirty="0" smtClean="0"/>
              <a:t>　</a:t>
            </a:r>
            <a:r>
              <a:rPr lang="ja-JP" altLang="en-US" sz="900" i="1" dirty="0" smtClean="0"/>
              <a:t>（</a:t>
            </a:r>
            <a:r>
              <a:rPr lang="en-US" altLang="ja-JP" sz="900" i="1" dirty="0" smtClean="0"/>
              <a:t>2005</a:t>
            </a:r>
            <a:r>
              <a:rPr lang="ja-JP" altLang="en-US" sz="900" i="1" dirty="0" smtClean="0"/>
              <a:t>）</a:t>
            </a:r>
            <a:endParaRPr kumimoji="1" lang="ja-JP" altLang="en-US" sz="900" i="1" dirty="0"/>
          </a:p>
        </p:txBody>
      </p:sp>
      <p:pic>
        <p:nvPicPr>
          <p:cNvPr id="102" name="図 101"/>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1997985" y="5357912"/>
            <a:ext cx="899702" cy="899702"/>
          </a:xfrm>
          <a:prstGeom prst="ellipse">
            <a:avLst/>
          </a:prstGeom>
        </p:spPr>
      </p:pic>
      <p:sp>
        <p:nvSpPr>
          <p:cNvPr id="103" name="テキスト ボックス 102"/>
          <p:cNvSpPr txBox="1"/>
          <p:nvPr/>
        </p:nvSpPr>
        <p:spPr>
          <a:xfrm>
            <a:off x="1986447" y="6255074"/>
            <a:ext cx="922778" cy="369332"/>
          </a:xfrm>
          <a:prstGeom prst="rect">
            <a:avLst/>
          </a:prstGeom>
          <a:noFill/>
          <a:ln>
            <a:noFill/>
          </a:ln>
        </p:spPr>
        <p:txBody>
          <a:bodyPr wrap="square" rtlCol="0">
            <a:spAutoFit/>
          </a:bodyPr>
          <a:lstStyle/>
          <a:p>
            <a:pPr algn="ctr"/>
            <a:r>
              <a:rPr lang="en-US" altLang="ja-JP" sz="900" dirty="0" err="1"/>
              <a:t>Kazuki</a:t>
            </a:r>
            <a:r>
              <a:rPr lang="en-US" altLang="ja-JP" sz="900" dirty="0"/>
              <a:t> </a:t>
            </a:r>
            <a:r>
              <a:rPr lang="en-US" altLang="ja-JP" sz="900" dirty="0" err="1"/>
              <a:t>Ohta</a:t>
            </a:r>
            <a:r>
              <a:rPr lang="en-US" altLang="ja-JP" sz="900" dirty="0"/>
              <a:t> </a:t>
            </a:r>
            <a:r>
              <a:rPr lang="ja-JP" altLang="en-US" sz="900" dirty="0" smtClean="0"/>
              <a:t>　</a:t>
            </a:r>
            <a:r>
              <a:rPr lang="ja-JP" altLang="en-US" sz="900" i="1" dirty="0" smtClean="0"/>
              <a:t>（</a:t>
            </a:r>
            <a:r>
              <a:rPr lang="en-US" altLang="ja-JP" sz="900" i="1" dirty="0" smtClean="0"/>
              <a:t>2006</a:t>
            </a:r>
            <a:r>
              <a:rPr lang="ja-JP" altLang="en-US" sz="900" i="1" dirty="0" smtClean="0"/>
              <a:t>）</a:t>
            </a:r>
            <a:endParaRPr kumimoji="1" lang="ja-JP" altLang="en-US" sz="900" i="1" dirty="0"/>
          </a:p>
        </p:txBody>
      </p:sp>
    </p:spTree>
    <p:extLst>
      <p:ext uri="{BB962C8B-B14F-4D97-AF65-F5344CB8AC3E}">
        <p14:creationId xmlns:p14="http://schemas.microsoft.com/office/powerpoint/2010/main" val="42594365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0396" y="2001763"/>
            <a:ext cx="950428" cy="972666"/>
          </a:xfrm>
          <a:prstGeom prst="rect">
            <a:avLst/>
          </a:prstGeom>
        </p:spPr>
      </p:pic>
      <p:pic>
        <p:nvPicPr>
          <p:cNvPr id="12" name="図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1896" y="4371066"/>
            <a:ext cx="901772" cy="843229"/>
          </a:xfrm>
          <a:prstGeom prst="rect">
            <a:avLst/>
          </a:prstGeom>
        </p:spPr>
      </p:pic>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2386" y="5493086"/>
            <a:ext cx="893958" cy="884742"/>
          </a:xfrm>
          <a:prstGeom prst="rect">
            <a:avLst/>
          </a:prstGeom>
        </p:spPr>
      </p:pic>
      <p:pic>
        <p:nvPicPr>
          <p:cNvPr id="13" name="図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25413" y="5498841"/>
            <a:ext cx="926967" cy="899269"/>
          </a:xfrm>
          <a:prstGeom prst="rect">
            <a:avLst/>
          </a:prstGeom>
        </p:spPr>
      </p:pic>
      <p:pic>
        <p:nvPicPr>
          <p:cNvPr id="11" name="図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16788" y="4310251"/>
            <a:ext cx="935593" cy="913317"/>
          </a:xfrm>
          <a:prstGeom prst="rect">
            <a:avLst/>
          </a:prstGeom>
        </p:spPr>
      </p:pic>
      <p:pic>
        <p:nvPicPr>
          <p:cNvPr id="14" name="図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29297" y="3163581"/>
            <a:ext cx="961109" cy="946149"/>
          </a:xfrm>
          <a:prstGeom prst="rect">
            <a:avLst/>
          </a:prstGeom>
        </p:spPr>
      </p:pic>
      <p:pic>
        <p:nvPicPr>
          <p:cNvPr id="5" name="図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01183" y="1984692"/>
            <a:ext cx="989224" cy="940234"/>
          </a:xfrm>
          <a:prstGeom prst="rect">
            <a:avLst/>
          </a:prstGeom>
        </p:spPr>
      </p:pic>
      <p:pic>
        <p:nvPicPr>
          <p:cNvPr id="8" name="図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753658" y="849442"/>
            <a:ext cx="906569" cy="963923"/>
          </a:xfrm>
          <a:prstGeom prst="rect">
            <a:avLst/>
          </a:prstGeom>
        </p:spPr>
      </p:pic>
      <p:pic>
        <p:nvPicPr>
          <p:cNvPr id="7" name="図 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88805" y="822111"/>
            <a:ext cx="1096719" cy="1010889"/>
          </a:xfrm>
          <a:prstGeom prst="rect">
            <a:avLst/>
          </a:prstGeom>
        </p:spPr>
      </p:pic>
      <p:pic>
        <p:nvPicPr>
          <p:cNvPr id="2" name="図 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11326" y="3133928"/>
            <a:ext cx="1051675" cy="982949"/>
          </a:xfrm>
          <a:prstGeom prst="rect">
            <a:avLst/>
          </a:prstGeom>
        </p:spPr>
      </p:pic>
      <p:sp>
        <p:nvSpPr>
          <p:cNvPr id="10" name="コンテンツ プレースホルダ 2"/>
          <p:cNvSpPr txBox="1">
            <a:spLocks/>
          </p:cNvSpPr>
          <p:nvPr/>
        </p:nvSpPr>
        <p:spPr>
          <a:xfrm>
            <a:off x="504010" y="898020"/>
            <a:ext cx="3944165" cy="862690"/>
          </a:xfrm>
          <a:prstGeom prst="rect">
            <a:avLst/>
          </a:prstGeom>
          <a:ln>
            <a:solidFill>
              <a:srgbClr val="1D98B8"/>
            </a:solidFill>
          </a:ln>
        </p:spPr>
        <p:txBody>
          <a:bodyPr vert="horz" lIns="68580" tIns="34290" rIns="68580" bIns="3429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192881" lvl="1" indent="0" algn="ctr">
              <a:buNone/>
            </a:pPr>
            <a:endParaRPr lang="en-US" altLang="ja-JP" dirty="0" smtClean="0">
              <a:solidFill>
                <a:srgbClr val="FF0000"/>
              </a:solidFill>
            </a:endParaRPr>
          </a:p>
          <a:p>
            <a:pPr marL="192881" lvl="1" indent="0" algn="ctr">
              <a:buNone/>
            </a:pPr>
            <a:endParaRPr lang="en-US" altLang="ja-JP" dirty="0">
              <a:solidFill>
                <a:srgbClr val="FF0000"/>
              </a:solidFill>
            </a:endParaRPr>
          </a:p>
          <a:p>
            <a:pPr marL="192881" lvl="1" indent="0" algn="ctr">
              <a:buNone/>
            </a:pPr>
            <a:endParaRPr lang="en-US" altLang="ja-JP" dirty="0">
              <a:solidFill>
                <a:srgbClr val="FF0000"/>
              </a:solidFill>
            </a:endParaRPr>
          </a:p>
        </p:txBody>
      </p:sp>
      <p:sp>
        <p:nvSpPr>
          <p:cNvPr id="24" name="コンテンツ プレースホルダ 2"/>
          <p:cNvSpPr txBox="1">
            <a:spLocks/>
          </p:cNvSpPr>
          <p:nvPr/>
        </p:nvSpPr>
        <p:spPr>
          <a:xfrm>
            <a:off x="504010" y="2054034"/>
            <a:ext cx="3944165" cy="862690"/>
          </a:xfrm>
          <a:prstGeom prst="rect">
            <a:avLst/>
          </a:prstGeom>
          <a:ln>
            <a:solidFill>
              <a:srgbClr val="CE5291"/>
            </a:solidFill>
          </a:ln>
        </p:spPr>
        <p:txBody>
          <a:bodyPr vert="horz" lIns="68580" tIns="34290" rIns="68580" bIns="3429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192881" lvl="1" indent="0" algn="ctr">
              <a:buNone/>
            </a:pPr>
            <a:endParaRPr lang="en-US" altLang="ja-JP" dirty="0" smtClean="0">
              <a:solidFill>
                <a:srgbClr val="FF0000"/>
              </a:solidFill>
            </a:endParaRPr>
          </a:p>
          <a:p>
            <a:pPr marL="192881" lvl="1" indent="0" algn="ctr">
              <a:buNone/>
            </a:pPr>
            <a:endParaRPr lang="en-US" altLang="ja-JP" dirty="0">
              <a:solidFill>
                <a:srgbClr val="FF0000"/>
              </a:solidFill>
            </a:endParaRPr>
          </a:p>
          <a:p>
            <a:pPr marL="192881" lvl="1" indent="0" algn="ctr">
              <a:buNone/>
            </a:pPr>
            <a:endParaRPr lang="en-US" altLang="ja-JP" dirty="0">
              <a:solidFill>
                <a:srgbClr val="FF0000"/>
              </a:solidFill>
            </a:endParaRPr>
          </a:p>
        </p:txBody>
      </p:sp>
      <p:sp>
        <p:nvSpPr>
          <p:cNvPr id="27" name="コンテンツ プレースホルダ 2"/>
          <p:cNvSpPr txBox="1">
            <a:spLocks/>
          </p:cNvSpPr>
          <p:nvPr/>
        </p:nvSpPr>
        <p:spPr>
          <a:xfrm>
            <a:off x="504010" y="3194058"/>
            <a:ext cx="3944165" cy="862690"/>
          </a:xfrm>
          <a:prstGeom prst="rect">
            <a:avLst/>
          </a:prstGeom>
          <a:ln>
            <a:solidFill>
              <a:srgbClr val="F2B915"/>
            </a:solidFill>
          </a:ln>
        </p:spPr>
        <p:txBody>
          <a:bodyPr vert="horz" lIns="68580" tIns="34290" rIns="68580" bIns="3429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192881" lvl="1" indent="0" algn="ctr">
              <a:buNone/>
            </a:pPr>
            <a:endParaRPr lang="en-US" altLang="ja-JP" dirty="0" smtClean="0">
              <a:solidFill>
                <a:srgbClr val="FF0000"/>
              </a:solidFill>
            </a:endParaRPr>
          </a:p>
          <a:p>
            <a:pPr marL="192881" lvl="1" indent="0" algn="ctr">
              <a:buNone/>
            </a:pPr>
            <a:endParaRPr lang="en-US" altLang="ja-JP" dirty="0">
              <a:solidFill>
                <a:srgbClr val="FF0000"/>
              </a:solidFill>
            </a:endParaRPr>
          </a:p>
          <a:p>
            <a:pPr marL="192881" lvl="1" indent="0" algn="ctr">
              <a:buNone/>
            </a:pPr>
            <a:endParaRPr lang="en-US" altLang="ja-JP" dirty="0">
              <a:solidFill>
                <a:srgbClr val="FF0000"/>
              </a:solidFill>
            </a:endParaRPr>
          </a:p>
        </p:txBody>
      </p:sp>
      <p:sp>
        <p:nvSpPr>
          <p:cNvPr id="30" name="コンテンツ プレースホルダ 2"/>
          <p:cNvSpPr txBox="1">
            <a:spLocks/>
          </p:cNvSpPr>
          <p:nvPr/>
        </p:nvSpPr>
        <p:spPr>
          <a:xfrm>
            <a:off x="504010" y="4351631"/>
            <a:ext cx="3944165" cy="862690"/>
          </a:xfrm>
          <a:prstGeom prst="rect">
            <a:avLst/>
          </a:prstGeom>
          <a:ln>
            <a:solidFill>
              <a:srgbClr val="A375A5"/>
            </a:solidFill>
          </a:ln>
        </p:spPr>
        <p:txBody>
          <a:bodyPr vert="horz" lIns="68580" tIns="34290" rIns="68580" bIns="3429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192881" lvl="1" indent="0" algn="ctr">
              <a:buNone/>
            </a:pPr>
            <a:endParaRPr lang="en-US" altLang="ja-JP" dirty="0" smtClean="0">
              <a:solidFill>
                <a:srgbClr val="FF0000"/>
              </a:solidFill>
            </a:endParaRPr>
          </a:p>
          <a:p>
            <a:pPr marL="192881" lvl="1" indent="0" algn="ctr">
              <a:buNone/>
            </a:pPr>
            <a:endParaRPr lang="en-US" altLang="ja-JP" dirty="0">
              <a:solidFill>
                <a:srgbClr val="FF0000"/>
              </a:solidFill>
            </a:endParaRPr>
          </a:p>
          <a:p>
            <a:pPr marL="192881" lvl="1" indent="0" algn="ctr">
              <a:buNone/>
            </a:pPr>
            <a:endParaRPr lang="en-US" altLang="ja-JP" dirty="0">
              <a:solidFill>
                <a:srgbClr val="FF0000"/>
              </a:solidFill>
            </a:endParaRPr>
          </a:p>
        </p:txBody>
      </p:sp>
      <p:sp>
        <p:nvSpPr>
          <p:cNvPr id="33" name="コンテンツ プレースホルダ 2"/>
          <p:cNvSpPr txBox="1">
            <a:spLocks/>
          </p:cNvSpPr>
          <p:nvPr/>
        </p:nvSpPr>
        <p:spPr>
          <a:xfrm>
            <a:off x="504010" y="5500239"/>
            <a:ext cx="3944165" cy="862690"/>
          </a:xfrm>
          <a:prstGeom prst="rect">
            <a:avLst/>
          </a:prstGeom>
          <a:ln>
            <a:solidFill>
              <a:srgbClr val="00A48E"/>
            </a:solidFill>
          </a:ln>
        </p:spPr>
        <p:txBody>
          <a:bodyPr vert="horz" lIns="68580" tIns="34290" rIns="68580" bIns="3429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192881" lvl="1" indent="0" algn="ctr">
              <a:buNone/>
            </a:pPr>
            <a:endParaRPr lang="en-US" altLang="ja-JP" dirty="0" smtClean="0">
              <a:solidFill>
                <a:srgbClr val="FF0000"/>
              </a:solidFill>
            </a:endParaRPr>
          </a:p>
          <a:p>
            <a:pPr marL="192881" lvl="1" indent="0" algn="ctr">
              <a:buNone/>
            </a:pPr>
            <a:endParaRPr lang="en-US" altLang="ja-JP" dirty="0">
              <a:solidFill>
                <a:srgbClr val="FF0000"/>
              </a:solidFill>
            </a:endParaRPr>
          </a:p>
          <a:p>
            <a:pPr marL="192881" lvl="1" indent="0" algn="ctr">
              <a:buNone/>
            </a:pPr>
            <a:endParaRPr lang="en-US" altLang="ja-JP" dirty="0">
              <a:solidFill>
                <a:srgbClr val="FF0000"/>
              </a:solidFill>
            </a:endParaRPr>
          </a:p>
        </p:txBody>
      </p:sp>
      <p:sp>
        <p:nvSpPr>
          <p:cNvPr id="36" name="コンテンツ プレースホルダ 2"/>
          <p:cNvSpPr txBox="1">
            <a:spLocks/>
          </p:cNvSpPr>
          <p:nvPr/>
        </p:nvSpPr>
        <p:spPr>
          <a:xfrm>
            <a:off x="4685177" y="907545"/>
            <a:ext cx="3953998" cy="862690"/>
          </a:xfrm>
          <a:prstGeom prst="rect">
            <a:avLst/>
          </a:prstGeom>
          <a:ln>
            <a:solidFill>
              <a:srgbClr val="EA8B39"/>
            </a:solidFill>
          </a:ln>
        </p:spPr>
        <p:txBody>
          <a:bodyPr vert="horz" lIns="68580" tIns="34290" rIns="68580" bIns="3429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192881" lvl="1" indent="0" algn="ctr">
              <a:buNone/>
            </a:pPr>
            <a:endParaRPr lang="en-US" altLang="ja-JP" dirty="0" smtClean="0">
              <a:solidFill>
                <a:srgbClr val="FF0000"/>
              </a:solidFill>
            </a:endParaRPr>
          </a:p>
          <a:p>
            <a:pPr marL="192881" lvl="1" indent="0" algn="ctr">
              <a:buNone/>
            </a:pPr>
            <a:endParaRPr lang="en-US" altLang="ja-JP" dirty="0">
              <a:solidFill>
                <a:srgbClr val="FF0000"/>
              </a:solidFill>
            </a:endParaRPr>
          </a:p>
          <a:p>
            <a:pPr marL="192881" lvl="1" indent="0" algn="ctr">
              <a:buNone/>
            </a:pPr>
            <a:endParaRPr lang="en-US" altLang="ja-JP" dirty="0">
              <a:solidFill>
                <a:srgbClr val="FF0000"/>
              </a:solidFill>
            </a:endParaRPr>
          </a:p>
          <a:p>
            <a:pPr marL="192881" lvl="1" indent="0" algn="ctr">
              <a:buNone/>
            </a:pPr>
            <a:endParaRPr lang="en-US" altLang="ja-JP" dirty="0">
              <a:solidFill>
                <a:srgbClr val="FF0000"/>
              </a:solidFill>
            </a:endParaRPr>
          </a:p>
        </p:txBody>
      </p:sp>
      <p:sp>
        <p:nvSpPr>
          <p:cNvPr id="39" name="コンテンツ プレースホルダ 2"/>
          <p:cNvSpPr txBox="1">
            <a:spLocks/>
          </p:cNvSpPr>
          <p:nvPr/>
        </p:nvSpPr>
        <p:spPr>
          <a:xfrm>
            <a:off x="4685177" y="2062314"/>
            <a:ext cx="3953998" cy="862690"/>
          </a:xfrm>
          <a:prstGeom prst="rect">
            <a:avLst/>
          </a:prstGeom>
          <a:ln w="3175">
            <a:solidFill>
              <a:srgbClr val="81B977"/>
            </a:solidFill>
          </a:ln>
        </p:spPr>
        <p:txBody>
          <a:bodyPr vert="horz" lIns="68580" tIns="34290" rIns="68580" bIns="3429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192881" lvl="1" indent="0" algn="ctr">
              <a:buNone/>
            </a:pPr>
            <a:endParaRPr lang="en-US" altLang="ja-JP" dirty="0" smtClean="0">
              <a:solidFill>
                <a:srgbClr val="FF0000"/>
              </a:solidFill>
            </a:endParaRPr>
          </a:p>
          <a:p>
            <a:pPr marL="192881" lvl="1" indent="0" algn="ctr">
              <a:buNone/>
            </a:pPr>
            <a:endParaRPr lang="en-US" altLang="ja-JP" dirty="0">
              <a:solidFill>
                <a:srgbClr val="FF0000"/>
              </a:solidFill>
            </a:endParaRPr>
          </a:p>
          <a:p>
            <a:pPr marL="192881" lvl="1" indent="0" algn="ctr">
              <a:buNone/>
            </a:pPr>
            <a:endParaRPr lang="en-US" altLang="ja-JP" dirty="0">
              <a:solidFill>
                <a:srgbClr val="FF0000"/>
              </a:solidFill>
            </a:endParaRPr>
          </a:p>
        </p:txBody>
      </p:sp>
      <p:sp>
        <p:nvSpPr>
          <p:cNvPr id="42" name="コンテンツ プレースホルダ 2"/>
          <p:cNvSpPr txBox="1">
            <a:spLocks/>
          </p:cNvSpPr>
          <p:nvPr/>
        </p:nvSpPr>
        <p:spPr>
          <a:xfrm>
            <a:off x="4685177" y="3206684"/>
            <a:ext cx="3953998" cy="862690"/>
          </a:xfrm>
          <a:prstGeom prst="rect">
            <a:avLst/>
          </a:prstGeom>
          <a:ln>
            <a:solidFill>
              <a:srgbClr val="E3606A"/>
            </a:solidFill>
          </a:ln>
        </p:spPr>
        <p:txBody>
          <a:bodyPr vert="horz" lIns="68580" tIns="34290" rIns="68580" bIns="3429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192881" lvl="1" indent="0" algn="ctr">
              <a:buNone/>
            </a:pPr>
            <a:endParaRPr lang="en-US" altLang="ja-JP" dirty="0" smtClean="0">
              <a:solidFill>
                <a:srgbClr val="FF0000"/>
              </a:solidFill>
            </a:endParaRPr>
          </a:p>
          <a:p>
            <a:pPr marL="192881" lvl="1" indent="0" algn="ctr">
              <a:buNone/>
            </a:pPr>
            <a:endParaRPr lang="en-US" altLang="ja-JP" dirty="0">
              <a:solidFill>
                <a:srgbClr val="FF0000"/>
              </a:solidFill>
            </a:endParaRPr>
          </a:p>
          <a:p>
            <a:pPr marL="192881" lvl="1" indent="0" algn="ctr">
              <a:buNone/>
            </a:pPr>
            <a:endParaRPr lang="en-US" altLang="ja-JP" dirty="0">
              <a:solidFill>
                <a:srgbClr val="FF0000"/>
              </a:solidFill>
            </a:endParaRPr>
          </a:p>
        </p:txBody>
      </p:sp>
      <p:sp>
        <p:nvSpPr>
          <p:cNvPr id="45" name="コンテンツ プレースホルダ 2"/>
          <p:cNvSpPr txBox="1">
            <a:spLocks/>
          </p:cNvSpPr>
          <p:nvPr/>
        </p:nvSpPr>
        <p:spPr>
          <a:xfrm>
            <a:off x="4685177" y="4351631"/>
            <a:ext cx="3953998" cy="862690"/>
          </a:xfrm>
          <a:prstGeom prst="rect">
            <a:avLst/>
          </a:prstGeom>
          <a:ln>
            <a:solidFill>
              <a:srgbClr val="636EA8"/>
            </a:solidFill>
          </a:ln>
        </p:spPr>
        <p:txBody>
          <a:bodyPr vert="horz" lIns="68580" tIns="34290" rIns="68580" bIns="3429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192881" lvl="1" indent="0" algn="ctr">
              <a:buNone/>
            </a:pPr>
            <a:endParaRPr lang="en-US" altLang="ja-JP" dirty="0" smtClean="0">
              <a:solidFill>
                <a:srgbClr val="FF0000"/>
              </a:solidFill>
            </a:endParaRPr>
          </a:p>
          <a:p>
            <a:pPr marL="192881" lvl="1" indent="0" algn="ctr">
              <a:buNone/>
            </a:pPr>
            <a:endParaRPr lang="en-US" altLang="ja-JP" dirty="0">
              <a:solidFill>
                <a:srgbClr val="FF0000"/>
              </a:solidFill>
            </a:endParaRPr>
          </a:p>
          <a:p>
            <a:pPr marL="192881" lvl="1" indent="0" algn="ctr">
              <a:buNone/>
            </a:pPr>
            <a:endParaRPr lang="en-US" altLang="ja-JP" dirty="0">
              <a:solidFill>
                <a:srgbClr val="FF0000"/>
              </a:solidFill>
            </a:endParaRPr>
          </a:p>
        </p:txBody>
      </p:sp>
      <p:sp>
        <p:nvSpPr>
          <p:cNvPr id="48" name="コンテンツ プレースホルダ 2"/>
          <p:cNvSpPr txBox="1">
            <a:spLocks/>
          </p:cNvSpPr>
          <p:nvPr/>
        </p:nvSpPr>
        <p:spPr>
          <a:xfrm>
            <a:off x="4685177" y="5500239"/>
            <a:ext cx="3953998" cy="862690"/>
          </a:xfrm>
          <a:prstGeom prst="rect">
            <a:avLst/>
          </a:prstGeom>
          <a:ln>
            <a:solidFill>
              <a:srgbClr val="CA7753"/>
            </a:solidFill>
          </a:ln>
        </p:spPr>
        <p:txBody>
          <a:bodyPr vert="horz" lIns="68580" tIns="34290" rIns="68580" bIns="3429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192881" lvl="1" indent="0" algn="ctr">
              <a:buNone/>
            </a:pPr>
            <a:endParaRPr lang="en-US" altLang="ja-JP" dirty="0">
              <a:solidFill>
                <a:srgbClr val="FF0000"/>
              </a:solidFill>
            </a:endParaRPr>
          </a:p>
          <a:p>
            <a:pPr marL="192881" lvl="1" indent="0" algn="ctr">
              <a:buNone/>
            </a:pPr>
            <a:endParaRPr lang="en-US" altLang="ja-JP" dirty="0">
              <a:solidFill>
                <a:srgbClr val="FF0000"/>
              </a:solidFill>
            </a:endParaRPr>
          </a:p>
          <a:p>
            <a:pPr marL="192881" lvl="1" indent="0" algn="ctr">
              <a:buNone/>
            </a:pPr>
            <a:endParaRPr lang="en-US" altLang="ja-JP" dirty="0">
              <a:solidFill>
                <a:srgbClr val="FF0000"/>
              </a:solidFill>
            </a:endParaRPr>
          </a:p>
        </p:txBody>
      </p:sp>
      <p:sp>
        <p:nvSpPr>
          <p:cNvPr id="4" name="テキスト ボックス 3"/>
          <p:cNvSpPr txBox="1"/>
          <p:nvPr/>
        </p:nvSpPr>
        <p:spPr>
          <a:xfrm>
            <a:off x="1578487" y="687311"/>
            <a:ext cx="2633573" cy="276999"/>
          </a:xfrm>
          <a:prstGeom prst="rect">
            <a:avLst/>
          </a:prstGeom>
          <a:noFill/>
        </p:spPr>
        <p:txBody>
          <a:bodyPr wrap="square" rtlCol="0">
            <a:spAutoFit/>
          </a:bodyPr>
          <a:lstStyle/>
          <a:p>
            <a:r>
              <a:rPr kumimoji="1" lang="en-US" altLang="ja-JP" sz="1200" b="1" dirty="0" smtClean="0"/>
              <a:t>Mathematics</a:t>
            </a:r>
            <a:endParaRPr kumimoji="1" lang="ja-JP" altLang="en-US" sz="1200" b="1" dirty="0"/>
          </a:p>
        </p:txBody>
      </p:sp>
      <p:sp>
        <p:nvSpPr>
          <p:cNvPr id="50" name="テキスト ボックス 49"/>
          <p:cNvSpPr txBox="1"/>
          <p:nvPr/>
        </p:nvSpPr>
        <p:spPr>
          <a:xfrm>
            <a:off x="1578487" y="1844473"/>
            <a:ext cx="2633573" cy="276999"/>
          </a:xfrm>
          <a:prstGeom prst="rect">
            <a:avLst/>
          </a:prstGeom>
          <a:noFill/>
        </p:spPr>
        <p:txBody>
          <a:bodyPr wrap="square" rtlCol="0">
            <a:spAutoFit/>
          </a:bodyPr>
          <a:lstStyle/>
          <a:p>
            <a:r>
              <a:rPr kumimoji="1" lang="en-US" altLang="ja-JP" sz="1200" b="1" dirty="0" smtClean="0"/>
              <a:t>Information Science</a:t>
            </a:r>
            <a:endParaRPr kumimoji="1" lang="ja-JP" altLang="en-US" sz="1200" b="1" dirty="0"/>
          </a:p>
        </p:txBody>
      </p:sp>
      <p:sp>
        <p:nvSpPr>
          <p:cNvPr id="51" name="テキスト ボックス 50"/>
          <p:cNvSpPr txBox="1"/>
          <p:nvPr/>
        </p:nvSpPr>
        <p:spPr>
          <a:xfrm>
            <a:off x="1611788" y="2968661"/>
            <a:ext cx="2633573" cy="276999"/>
          </a:xfrm>
          <a:prstGeom prst="rect">
            <a:avLst/>
          </a:prstGeom>
          <a:noFill/>
        </p:spPr>
        <p:txBody>
          <a:bodyPr wrap="square" rtlCol="0">
            <a:spAutoFit/>
          </a:bodyPr>
          <a:lstStyle/>
          <a:p>
            <a:r>
              <a:rPr kumimoji="1" lang="en-US" altLang="ja-JP" sz="1200" b="1" dirty="0" smtClean="0"/>
              <a:t>Physics</a:t>
            </a:r>
            <a:endParaRPr kumimoji="1" lang="ja-JP" altLang="en-US" sz="1200" b="1" dirty="0"/>
          </a:p>
        </p:txBody>
      </p:sp>
      <p:sp>
        <p:nvSpPr>
          <p:cNvPr id="52" name="テキスト ボックス 51"/>
          <p:cNvSpPr txBox="1"/>
          <p:nvPr/>
        </p:nvSpPr>
        <p:spPr>
          <a:xfrm>
            <a:off x="1621620" y="4119780"/>
            <a:ext cx="2633573" cy="276999"/>
          </a:xfrm>
          <a:prstGeom prst="rect">
            <a:avLst/>
          </a:prstGeom>
          <a:noFill/>
        </p:spPr>
        <p:txBody>
          <a:bodyPr wrap="square" rtlCol="0">
            <a:spAutoFit/>
          </a:bodyPr>
          <a:lstStyle/>
          <a:p>
            <a:r>
              <a:rPr kumimoji="1" lang="en-US" altLang="ja-JP" sz="1200" b="1" dirty="0" smtClean="0"/>
              <a:t>Astronomy</a:t>
            </a:r>
            <a:endParaRPr kumimoji="1" lang="ja-JP" altLang="en-US" sz="1200" b="1" dirty="0"/>
          </a:p>
        </p:txBody>
      </p:sp>
      <p:sp>
        <p:nvSpPr>
          <p:cNvPr id="53" name="テキスト ボックス 52"/>
          <p:cNvSpPr txBox="1"/>
          <p:nvPr/>
        </p:nvSpPr>
        <p:spPr>
          <a:xfrm>
            <a:off x="1597974" y="5271680"/>
            <a:ext cx="2633573" cy="276999"/>
          </a:xfrm>
          <a:prstGeom prst="rect">
            <a:avLst/>
          </a:prstGeom>
          <a:noFill/>
        </p:spPr>
        <p:txBody>
          <a:bodyPr wrap="square" rtlCol="0">
            <a:spAutoFit/>
          </a:bodyPr>
          <a:lstStyle/>
          <a:p>
            <a:r>
              <a:rPr kumimoji="1" lang="en-US" altLang="ja-JP" sz="1200" b="1" dirty="0" smtClean="0"/>
              <a:t>Earth and Planetary Physics</a:t>
            </a:r>
            <a:endParaRPr kumimoji="1" lang="ja-JP" altLang="en-US" sz="1200" b="1" dirty="0"/>
          </a:p>
        </p:txBody>
      </p:sp>
      <p:sp>
        <p:nvSpPr>
          <p:cNvPr id="54" name="テキスト ボックス 53"/>
          <p:cNvSpPr txBox="1"/>
          <p:nvPr/>
        </p:nvSpPr>
        <p:spPr>
          <a:xfrm>
            <a:off x="5748426" y="692397"/>
            <a:ext cx="3164924" cy="276999"/>
          </a:xfrm>
          <a:prstGeom prst="rect">
            <a:avLst/>
          </a:prstGeom>
          <a:noFill/>
        </p:spPr>
        <p:txBody>
          <a:bodyPr wrap="square" rtlCol="0">
            <a:spAutoFit/>
          </a:bodyPr>
          <a:lstStyle/>
          <a:p>
            <a:r>
              <a:rPr kumimoji="1" lang="en-US" altLang="ja-JP" sz="1200" b="1" dirty="0" smtClean="0"/>
              <a:t>Earth and Planetary Environmental Science</a:t>
            </a:r>
            <a:endParaRPr kumimoji="1" lang="ja-JP" altLang="en-US" sz="1200" b="1" dirty="0"/>
          </a:p>
        </p:txBody>
      </p:sp>
      <p:sp>
        <p:nvSpPr>
          <p:cNvPr id="55" name="テキスト ボックス 54"/>
          <p:cNvSpPr txBox="1"/>
          <p:nvPr/>
        </p:nvSpPr>
        <p:spPr>
          <a:xfrm>
            <a:off x="5805573" y="1841422"/>
            <a:ext cx="2640140" cy="276999"/>
          </a:xfrm>
          <a:prstGeom prst="rect">
            <a:avLst/>
          </a:prstGeom>
          <a:noFill/>
        </p:spPr>
        <p:txBody>
          <a:bodyPr wrap="square" rtlCol="0">
            <a:spAutoFit/>
          </a:bodyPr>
          <a:lstStyle/>
          <a:p>
            <a:r>
              <a:rPr kumimoji="1" lang="en-US" altLang="ja-JP" sz="1200" b="1" dirty="0" smtClean="0"/>
              <a:t>Chemistry</a:t>
            </a:r>
            <a:endParaRPr kumimoji="1" lang="ja-JP" altLang="en-US" sz="1200" b="1" dirty="0"/>
          </a:p>
        </p:txBody>
      </p:sp>
      <p:sp>
        <p:nvSpPr>
          <p:cNvPr id="56" name="テキスト ボックス 55"/>
          <p:cNvSpPr txBox="1"/>
          <p:nvPr/>
        </p:nvSpPr>
        <p:spPr>
          <a:xfrm>
            <a:off x="5782574" y="2972263"/>
            <a:ext cx="2640140" cy="276999"/>
          </a:xfrm>
          <a:prstGeom prst="rect">
            <a:avLst/>
          </a:prstGeom>
          <a:noFill/>
        </p:spPr>
        <p:txBody>
          <a:bodyPr wrap="square" rtlCol="0">
            <a:spAutoFit/>
          </a:bodyPr>
          <a:lstStyle/>
          <a:p>
            <a:r>
              <a:rPr kumimoji="1" lang="en-US" altLang="ja-JP" sz="1200" b="1" dirty="0" smtClean="0"/>
              <a:t>Biophysics and Biochemistry</a:t>
            </a:r>
            <a:endParaRPr kumimoji="1" lang="ja-JP" altLang="en-US" sz="1200" b="1" dirty="0"/>
          </a:p>
        </p:txBody>
      </p:sp>
      <p:sp>
        <p:nvSpPr>
          <p:cNvPr id="57" name="テキスト ボックス 56"/>
          <p:cNvSpPr txBox="1"/>
          <p:nvPr/>
        </p:nvSpPr>
        <p:spPr>
          <a:xfrm>
            <a:off x="5769407" y="4119780"/>
            <a:ext cx="2640140" cy="276999"/>
          </a:xfrm>
          <a:prstGeom prst="rect">
            <a:avLst/>
          </a:prstGeom>
          <a:noFill/>
        </p:spPr>
        <p:txBody>
          <a:bodyPr wrap="square" rtlCol="0">
            <a:spAutoFit/>
          </a:bodyPr>
          <a:lstStyle/>
          <a:p>
            <a:r>
              <a:rPr kumimoji="1" lang="en-US" altLang="ja-JP" sz="1200" b="1" dirty="0" smtClean="0"/>
              <a:t>Biological Sciences</a:t>
            </a:r>
            <a:endParaRPr kumimoji="1" lang="ja-JP" altLang="en-US" sz="1200" b="1" dirty="0"/>
          </a:p>
        </p:txBody>
      </p:sp>
      <p:sp>
        <p:nvSpPr>
          <p:cNvPr id="58" name="テキスト ボックス 57"/>
          <p:cNvSpPr txBox="1"/>
          <p:nvPr/>
        </p:nvSpPr>
        <p:spPr>
          <a:xfrm>
            <a:off x="5748426" y="5271679"/>
            <a:ext cx="2640140" cy="276999"/>
          </a:xfrm>
          <a:prstGeom prst="rect">
            <a:avLst/>
          </a:prstGeom>
          <a:noFill/>
        </p:spPr>
        <p:txBody>
          <a:bodyPr wrap="square" rtlCol="0">
            <a:spAutoFit/>
          </a:bodyPr>
          <a:lstStyle/>
          <a:p>
            <a:r>
              <a:rPr kumimoji="1" lang="en-US" altLang="ja-JP" sz="1200" b="1" dirty="0" smtClean="0"/>
              <a:t>Bioinformatics and Systems Biology</a:t>
            </a:r>
            <a:endParaRPr kumimoji="1" lang="ja-JP" altLang="en-US" sz="1200" b="1" dirty="0"/>
          </a:p>
        </p:txBody>
      </p:sp>
      <p:sp>
        <p:nvSpPr>
          <p:cNvPr id="3" name="テキスト ボックス 2"/>
          <p:cNvSpPr txBox="1"/>
          <p:nvPr/>
        </p:nvSpPr>
        <p:spPr>
          <a:xfrm>
            <a:off x="1611788" y="958721"/>
            <a:ext cx="2991228" cy="733534"/>
          </a:xfrm>
          <a:prstGeom prst="rect">
            <a:avLst/>
          </a:prstGeom>
          <a:noFill/>
        </p:spPr>
        <p:txBody>
          <a:bodyPr wrap="square" rtlCol="0">
            <a:spAutoFit/>
          </a:bodyPr>
          <a:lstStyle/>
          <a:p>
            <a:pPr>
              <a:lnSpc>
                <a:spcPts val="1000"/>
              </a:lnSpc>
            </a:pPr>
            <a:r>
              <a:rPr kumimoji="1" lang="en-US" altLang="ja-JP" sz="1000" dirty="0"/>
              <a:t>Focuses on the interdependence between mathematics and natural science. Seminars and coursework deepen students’ understanding of the main trends in modern mathematics and develop their problem-solving and data collection skills.</a:t>
            </a:r>
          </a:p>
        </p:txBody>
      </p:sp>
      <p:sp>
        <p:nvSpPr>
          <p:cNvPr id="49" name="テキスト ボックス 48"/>
          <p:cNvSpPr txBox="1"/>
          <p:nvPr/>
        </p:nvSpPr>
        <p:spPr>
          <a:xfrm>
            <a:off x="5769407" y="4361794"/>
            <a:ext cx="2879600" cy="861774"/>
          </a:xfrm>
          <a:prstGeom prst="rect">
            <a:avLst/>
          </a:prstGeom>
          <a:noFill/>
        </p:spPr>
        <p:txBody>
          <a:bodyPr wrap="square" rtlCol="0">
            <a:spAutoFit/>
          </a:bodyPr>
          <a:lstStyle/>
          <a:p>
            <a:pPr>
              <a:lnSpc>
                <a:spcPts val="1000"/>
              </a:lnSpc>
            </a:pPr>
            <a:r>
              <a:rPr kumimoji="1" lang="en-US" altLang="ja-JP" sz="1000" dirty="0" smtClean="0"/>
              <a:t>Studies </a:t>
            </a:r>
            <a:r>
              <a:rPr kumimoji="1" lang="en-US" altLang="ja-JP" sz="1000" dirty="0"/>
              <a:t>the biological mechanisms and phenomena of the myriad of organisms that have appeared and evolved on Earth over the past four billion years. Students </a:t>
            </a:r>
            <a:r>
              <a:rPr kumimoji="1" lang="en-US" altLang="ja-JP" sz="1000" dirty="0" smtClean="0"/>
              <a:t>specialize </a:t>
            </a:r>
            <a:r>
              <a:rPr kumimoji="1" lang="en-US" altLang="ja-JP" sz="1000" dirty="0"/>
              <a:t>in flora, fauna, or anthropology, and study animals and plants </a:t>
            </a:r>
            <a:r>
              <a:rPr kumimoji="1" lang="en-US" altLang="ja-JP" sz="1000" dirty="0" smtClean="0"/>
              <a:t>in </a:t>
            </a:r>
            <a:r>
              <a:rPr kumimoji="1" lang="en-US" altLang="ja-JP" sz="1000" dirty="0"/>
              <a:t>their </a:t>
            </a:r>
            <a:r>
              <a:rPr kumimoji="1" lang="en-US" altLang="ja-JP" sz="1000" dirty="0" smtClean="0"/>
              <a:t>natural environment</a:t>
            </a:r>
            <a:r>
              <a:rPr kumimoji="1" lang="en-US" altLang="ja-JP" sz="1000" dirty="0"/>
              <a:t>. </a:t>
            </a:r>
            <a:endParaRPr kumimoji="1" lang="ja-JP" altLang="en-US" sz="1000" dirty="0"/>
          </a:p>
        </p:txBody>
      </p:sp>
      <p:sp>
        <p:nvSpPr>
          <p:cNvPr id="59" name="テキスト ボックス 58"/>
          <p:cNvSpPr txBox="1"/>
          <p:nvPr/>
        </p:nvSpPr>
        <p:spPr>
          <a:xfrm>
            <a:off x="5773095" y="924837"/>
            <a:ext cx="2961935" cy="861774"/>
          </a:xfrm>
          <a:prstGeom prst="rect">
            <a:avLst/>
          </a:prstGeom>
          <a:noFill/>
        </p:spPr>
        <p:txBody>
          <a:bodyPr wrap="square" rtlCol="0">
            <a:spAutoFit/>
          </a:bodyPr>
          <a:lstStyle/>
          <a:p>
            <a:pPr>
              <a:lnSpc>
                <a:spcPts val="1000"/>
              </a:lnSpc>
            </a:pPr>
            <a:r>
              <a:rPr kumimoji="1" lang="en-US" altLang="ja-JP" sz="1000" dirty="0" smtClean="0"/>
              <a:t>Studies phenomena </a:t>
            </a:r>
            <a:r>
              <a:rPr kumimoji="1" lang="en-US" altLang="ja-JP" sz="1000" dirty="0"/>
              <a:t>on the surface of the Earth and other planets from an environmental perspective. Students build a foundation in this field through lectures and practical training </a:t>
            </a:r>
            <a:r>
              <a:rPr kumimoji="1" lang="en-US" altLang="ja-JP" sz="1000" dirty="0" smtClean="0"/>
              <a:t>in chemical </a:t>
            </a:r>
            <a:r>
              <a:rPr kumimoji="1" lang="en-US" altLang="ja-JP" sz="1000" dirty="0"/>
              <a:t>analysis, gene analysis and numerical simulation, as well as </a:t>
            </a:r>
            <a:r>
              <a:rPr kumimoji="1" lang="en-US" altLang="ja-JP" sz="1000" dirty="0" smtClean="0"/>
              <a:t>through fieldwork </a:t>
            </a:r>
            <a:r>
              <a:rPr kumimoji="1" lang="en-US" altLang="ja-JP" sz="1000" dirty="0"/>
              <a:t>in both Japan and </a:t>
            </a:r>
            <a:r>
              <a:rPr kumimoji="1" lang="en-US" altLang="ja-JP" sz="1000" dirty="0" smtClean="0"/>
              <a:t>abroad.</a:t>
            </a:r>
            <a:endParaRPr kumimoji="1" lang="ja-JP" altLang="en-US" sz="1000" dirty="0"/>
          </a:p>
        </p:txBody>
      </p:sp>
      <p:sp>
        <p:nvSpPr>
          <p:cNvPr id="60" name="テキスト ボックス 59"/>
          <p:cNvSpPr txBox="1"/>
          <p:nvPr/>
        </p:nvSpPr>
        <p:spPr>
          <a:xfrm>
            <a:off x="1590137" y="5516045"/>
            <a:ext cx="2976539" cy="863570"/>
          </a:xfrm>
          <a:prstGeom prst="rect">
            <a:avLst/>
          </a:prstGeom>
          <a:noFill/>
        </p:spPr>
        <p:txBody>
          <a:bodyPr wrap="square" rtlCol="0">
            <a:spAutoFit/>
          </a:bodyPr>
          <a:lstStyle/>
          <a:p>
            <a:pPr>
              <a:lnSpc>
                <a:spcPts val="1000"/>
              </a:lnSpc>
            </a:pPr>
            <a:r>
              <a:rPr kumimoji="1" lang="en-US" altLang="ja-JP" sz="1000" dirty="0" smtClean="0"/>
              <a:t>Examines </a:t>
            </a:r>
            <a:r>
              <a:rPr kumimoji="1" lang="en-US" altLang="ja-JP" sz="1000" dirty="0"/>
              <a:t>various phenomena occurring on Earth and other planets in the solar system and even beyond from a physics </a:t>
            </a:r>
            <a:r>
              <a:rPr kumimoji="1" lang="en-US" altLang="ja-JP" sz="1000" dirty="0" smtClean="0"/>
              <a:t>standpoint.</a:t>
            </a:r>
            <a:r>
              <a:rPr kumimoji="1" lang="en-US" altLang="ja-JP" sz="1000" dirty="0"/>
              <a:t> </a:t>
            </a:r>
            <a:r>
              <a:rPr kumimoji="1" lang="en-US" altLang="ja-JP" sz="1000" dirty="0" smtClean="0"/>
              <a:t>The curriculum </a:t>
            </a:r>
            <a:r>
              <a:rPr kumimoji="1" lang="en-US" altLang="ja-JP" sz="1000" dirty="0"/>
              <a:t>includes physics and </a:t>
            </a:r>
            <a:r>
              <a:rPr kumimoji="1" lang="en-US" altLang="ja-JP" sz="1000" dirty="0" smtClean="0"/>
              <a:t>mathematics, field observations, laboratory experiments, as well as computer programming. </a:t>
            </a:r>
            <a:endParaRPr kumimoji="1" lang="ja-JP" altLang="en-US" sz="1000" dirty="0"/>
          </a:p>
        </p:txBody>
      </p:sp>
      <p:sp>
        <p:nvSpPr>
          <p:cNvPr id="61" name="テキスト ボックス 60"/>
          <p:cNvSpPr txBox="1"/>
          <p:nvPr/>
        </p:nvSpPr>
        <p:spPr>
          <a:xfrm>
            <a:off x="1597523" y="2077577"/>
            <a:ext cx="2947383" cy="863570"/>
          </a:xfrm>
          <a:prstGeom prst="rect">
            <a:avLst/>
          </a:prstGeom>
          <a:noFill/>
        </p:spPr>
        <p:txBody>
          <a:bodyPr wrap="square" rtlCol="0">
            <a:spAutoFit/>
          </a:bodyPr>
          <a:lstStyle/>
          <a:p>
            <a:pPr>
              <a:lnSpc>
                <a:spcPts val="1000"/>
              </a:lnSpc>
            </a:pPr>
            <a:r>
              <a:rPr kumimoji="1" lang="en-US" altLang="ja-JP" sz="1000" dirty="0"/>
              <a:t>Aims to approach the essence of information processing through education and research in areas such as fundamental theory of computation, programming languages, visual information, computer architecture, machine learning, and bioinformatics.</a:t>
            </a:r>
          </a:p>
        </p:txBody>
      </p:sp>
      <p:sp>
        <p:nvSpPr>
          <p:cNvPr id="62" name="テキスト ボックス 61"/>
          <p:cNvSpPr txBox="1"/>
          <p:nvPr/>
        </p:nvSpPr>
        <p:spPr>
          <a:xfrm>
            <a:off x="1600995" y="3210048"/>
            <a:ext cx="2893264" cy="861774"/>
          </a:xfrm>
          <a:prstGeom prst="rect">
            <a:avLst/>
          </a:prstGeom>
          <a:noFill/>
        </p:spPr>
        <p:txBody>
          <a:bodyPr wrap="square" rtlCol="0">
            <a:spAutoFit/>
          </a:bodyPr>
          <a:lstStyle/>
          <a:p>
            <a:pPr>
              <a:lnSpc>
                <a:spcPts val="1000"/>
              </a:lnSpc>
            </a:pPr>
            <a:r>
              <a:rPr kumimoji="1" lang="en-US" altLang="ja-JP" sz="1000" dirty="0" smtClean="0"/>
              <a:t>Covers </a:t>
            </a:r>
            <a:r>
              <a:rPr kumimoji="1" lang="en-US" altLang="ja-JP" sz="1000" dirty="0"/>
              <a:t>almost all of the frontier areas of modern physics, including condensed matter physics, astrophysics and cosmology, elementary particle physics, nuclear physics, atomic and molecular physics, quantum information, biophysics, and plasma </a:t>
            </a:r>
            <a:r>
              <a:rPr kumimoji="1" lang="en-US" altLang="ja-JP" sz="1000" dirty="0" smtClean="0"/>
              <a:t>physics. </a:t>
            </a:r>
            <a:endParaRPr kumimoji="1" lang="en-US" altLang="ja-JP" sz="1000" dirty="0"/>
          </a:p>
        </p:txBody>
      </p:sp>
      <p:sp>
        <p:nvSpPr>
          <p:cNvPr id="63" name="テキスト ボックス 62"/>
          <p:cNvSpPr txBox="1"/>
          <p:nvPr/>
        </p:nvSpPr>
        <p:spPr>
          <a:xfrm>
            <a:off x="1611788" y="4374938"/>
            <a:ext cx="2893264" cy="863570"/>
          </a:xfrm>
          <a:prstGeom prst="rect">
            <a:avLst/>
          </a:prstGeom>
          <a:noFill/>
        </p:spPr>
        <p:txBody>
          <a:bodyPr wrap="square" rtlCol="0">
            <a:spAutoFit/>
          </a:bodyPr>
          <a:lstStyle/>
          <a:p>
            <a:pPr>
              <a:lnSpc>
                <a:spcPts val="1000"/>
              </a:lnSpc>
            </a:pPr>
            <a:r>
              <a:rPr kumimoji="1" lang="en-US" altLang="ja-JP" sz="1000" dirty="0" smtClean="0"/>
              <a:t>One </a:t>
            </a:r>
            <a:r>
              <a:rPr kumimoji="1" lang="en-US" altLang="ja-JP" sz="1000" dirty="0"/>
              <a:t>of the few departments in Japan that focuses on the study of the universe, from celestial bodies and astronomical phenomena to the universe as a whole. M</a:t>
            </a:r>
            <a:r>
              <a:rPr kumimoji="1" lang="en-US" altLang="ja-JP" sz="1000" dirty="0" smtClean="0"/>
              <a:t>ajor </a:t>
            </a:r>
            <a:r>
              <a:rPr kumimoji="1" lang="en-US" altLang="ja-JP" sz="1000" dirty="0"/>
              <a:t>research areas include optical and infrared astronomy, theoretical astronomy, radio astronomy and space </a:t>
            </a:r>
            <a:r>
              <a:rPr kumimoji="1" lang="en-US" altLang="ja-JP" sz="1000" dirty="0" smtClean="0"/>
              <a:t>astronomy.</a:t>
            </a:r>
            <a:endParaRPr kumimoji="1" lang="en-US" altLang="ja-JP" sz="1000" dirty="0"/>
          </a:p>
        </p:txBody>
      </p:sp>
      <p:sp>
        <p:nvSpPr>
          <p:cNvPr id="64" name="テキスト ボックス 63"/>
          <p:cNvSpPr txBox="1"/>
          <p:nvPr/>
        </p:nvSpPr>
        <p:spPr>
          <a:xfrm>
            <a:off x="5755009" y="5512626"/>
            <a:ext cx="2975102" cy="861774"/>
          </a:xfrm>
          <a:prstGeom prst="rect">
            <a:avLst/>
          </a:prstGeom>
          <a:noFill/>
        </p:spPr>
        <p:txBody>
          <a:bodyPr wrap="square" rtlCol="0">
            <a:spAutoFit/>
          </a:bodyPr>
          <a:lstStyle/>
          <a:p>
            <a:pPr>
              <a:lnSpc>
                <a:spcPts val="1000"/>
              </a:lnSpc>
            </a:pPr>
            <a:r>
              <a:rPr kumimoji="1" lang="en-US" altLang="ja-JP" sz="1000" dirty="0" smtClean="0"/>
              <a:t>Aims </a:t>
            </a:r>
            <a:r>
              <a:rPr kumimoji="1" lang="en-US" altLang="ja-JP" sz="1000" dirty="0"/>
              <a:t>at exploring a new, cutting-edge academic field that merges approaches in biological and computational sciences. </a:t>
            </a:r>
            <a:r>
              <a:rPr kumimoji="1" lang="en-US" altLang="ja-JP" sz="1000" dirty="0" smtClean="0"/>
              <a:t>Uses </a:t>
            </a:r>
            <a:r>
              <a:rPr kumimoji="1" lang="en-US" altLang="ja-JP" sz="1000" dirty="0"/>
              <a:t>a dual-faceted approach that </a:t>
            </a:r>
            <a:r>
              <a:rPr kumimoji="1" lang="en-US" altLang="ja-JP" sz="1000" dirty="0" smtClean="0"/>
              <a:t>clarifies </a:t>
            </a:r>
            <a:r>
              <a:rPr kumimoji="1" lang="en-US" altLang="ja-JP" sz="1000" dirty="0"/>
              <a:t>life principles as systems by developing new ideas </a:t>
            </a:r>
            <a:r>
              <a:rPr kumimoji="1" lang="en-US" altLang="ja-JP" sz="1000" dirty="0" smtClean="0"/>
              <a:t>and utilizing </a:t>
            </a:r>
            <a:r>
              <a:rPr kumimoji="1" lang="en-US" altLang="ja-JP" sz="1000" dirty="0"/>
              <a:t>advanced technologies. </a:t>
            </a:r>
          </a:p>
        </p:txBody>
      </p:sp>
      <p:sp>
        <p:nvSpPr>
          <p:cNvPr id="65" name="テキスト ボックス 64"/>
          <p:cNvSpPr txBox="1"/>
          <p:nvPr/>
        </p:nvSpPr>
        <p:spPr>
          <a:xfrm>
            <a:off x="5748426" y="3210824"/>
            <a:ext cx="2975102" cy="863570"/>
          </a:xfrm>
          <a:prstGeom prst="rect">
            <a:avLst/>
          </a:prstGeom>
          <a:noFill/>
        </p:spPr>
        <p:txBody>
          <a:bodyPr wrap="square" rtlCol="0">
            <a:spAutoFit/>
          </a:bodyPr>
          <a:lstStyle/>
          <a:p>
            <a:pPr>
              <a:lnSpc>
                <a:spcPts val="1000"/>
              </a:lnSpc>
            </a:pPr>
            <a:r>
              <a:rPr kumimoji="1" lang="en-US" altLang="ja-JP" sz="1000" dirty="0" smtClean="0"/>
              <a:t>Uses </a:t>
            </a:r>
            <a:r>
              <a:rPr kumimoji="1" lang="en-US" altLang="ja-JP" sz="1000" dirty="0"/>
              <a:t>an interdisciplinary approach to elucidate the fundamental principles of biological phenomena and understand the underlying mechanisms at a molecular level</a:t>
            </a:r>
            <a:r>
              <a:rPr kumimoji="1" lang="en-US" altLang="ja-JP" sz="1000" dirty="0" smtClean="0"/>
              <a:t>. Merges theory from mathematics, information science, and physical chemistry with biochemistry and molecular biology experimentation.</a:t>
            </a:r>
            <a:endParaRPr kumimoji="1" lang="en-US" altLang="ja-JP" sz="1000" dirty="0"/>
          </a:p>
        </p:txBody>
      </p:sp>
      <p:sp>
        <p:nvSpPr>
          <p:cNvPr id="66" name="テキスト ボックス 65"/>
          <p:cNvSpPr txBox="1"/>
          <p:nvPr/>
        </p:nvSpPr>
        <p:spPr>
          <a:xfrm>
            <a:off x="5761593" y="2127315"/>
            <a:ext cx="2961935" cy="735330"/>
          </a:xfrm>
          <a:prstGeom prst="rect">
            <a:avLst/>
          </a:prstGeom>
          <a:noFill/>
        </p:spPr>
        <p:txBody>
          <a:bodyPr wrap="square" rtlCol="0">
            <a:spAutoFit/>
          </a:bodyPr>
          <a:lstStyle/>
          <a:p>
            <a:pPr>
              <a:lnSpc>
                <a:spcPts val="1000"/>
              </a:lnSpc>
            </a:pPr>
            <a:r>
              <a:rPr kumimoji="1" lang="en-US" altLang="ja-JP" sz="1000" dirty="0"/>
              <a:t>Challenges to elucidate fundamental mechanisms, create new materials and technologies, and discover new phenomena through the research of atoms and molecules. All lectures are given in English to help students develop an international perspective.</a:t>
            </a:r>
            <a:endParaRPr kumimoji="1" lang="ja-JP" altLang="en-US" sz="1000" dirty="0"/>
          </a:p>
        </p:txBody>
      </p:sp>
      <p:sp>
        <p:nvSpPr>
          <p:cNvPr id="67" name="テキスト ボックス 66"/>
          <p:cNvSpPr txBox="1"/>
          <p:nvPr/>
        </p:nvSpPr>
        <p:spPr>
          <a:xfrm>
            <a:off x="-11278" y="-26346"/>
            <a:ext cx="9155277" cy="461665"/>
          </a:xfrm>
          <a:prstGeom prst="rect">
            <a:avLst/>
          </a:prstGeom>
          <a:solidFill>
            <a:schemeClr val="accent1">
              <a:lumMod val="75000"/>
            </a:schemeClr>
          </a:solidFill>
        </p:spPr>
        <p:txBody>
          <a:bodyPr wrap="square" rtlCol="0">
            <a:spAutoFit/>
          </a:bodyPr>
          <a:lstStyle/>
          <a:p>
            <a:r>
              <a:rPr kumimoji="1" lang="en-US" altLang="zh-CN" sz="2400" dirty="0" smtClean="0">
                <a:solidFill>
                  <a:schemeClr val="bg1"/>
                </a:solidFill>
                <a:effectLst>
                  <a:outerShdw blurRad="38100" dist="38100" dir="2700000" algn="tl">
                    <a:srgbClr val="000000">
                      <a:alpha val="43137"/>
                    </a:srgbClr>
                  </a:outerShdw>
                </a:effectLst>
                <a:latin typeface="Book Antiqua" panose="02040602050305030304" pitchFamily="18" charset="0"/>
              </a:rPr>
              <a:t>Undergraduate Departments</a:t>
            </a:r>
            <a:endParaRPr kumimoji="1" lang="en-US" altLang="zh-CN" sz="2400" dirty="0">
              <a:solidFill>
                <a:schemeClr val="bg1"/>
              </a:solidFill>
              <a:effectLst>
                <a:outerShdw blurRad="38100" dist="38100" dir="2700000" algn="tl">
                  <a:srgbClr val="000000">
                    <a:alpha val="43137"/>
                  </a:srgbClr>
                </a:outerShdw>
              </a:effectLst>
              <a:latin typeface="Book Antiqua" panose="02040602050305030304" pitchFamily="18" charset="0"/>
            </a:endParaRPr>
          </a:p>
        </p:txBody>
      </p:sp>
    </p:spTree>
    <p:extLst>
      <p:ext uri="{BB962C8B-B14F-4D97-AF65-F5344CB8AC3E}">
        <p14:creationId xmlns:p14="http://schemas.microsoft.com/office/powerpoint/2010/main" val="1386677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0" y="0"/>
            <a:ext cx="9144000" cy="461665"/>
          </a:xfrm>
          <a:prstGeom prst="rect">
            <a:avLst/>
          </a:prstGeom>
          <a:solidFill>
            <a:schemeClr val="accent1">
              <a:lumMod val="75000"/>
            </a:schemeClr>
          </a:solidFill>
        </p:spPr>
        <p:txBody>
          <a:bodyPr wrap="square" rtlCol="0">
            <a:spAutoFit/>
          </a:bodyPr>
          <a:lstStyle/>
          <a:p>
            <a:r>
              <a:rPr kumimoji="1" lang="en-US" altLang="zh-CN" sz="2400" dirty="0" smtClean="0">
                <a:solidFill>
                  <a:schemeClr val="bg1"/>
                </a:solidFill>
                <a:effectLst>
                  <a:outerShdw blurRad="38100" dist="38100" dir="2700000" algn="tl">
                    <a:srgbClr val="000000">
                      <a:alpha val="43137"/>
                    </a:srgbClr>
                  </a:outerShdw>
                </a:effectLst>
                <a:latin typeface="Book Antiqua" panose="02040602050305030304" pitchFamily="18" charset="0"/>
              </a:rPr>
              <a:t>Graduate Departments</a:t>
            </a:r>
            <a:endParaRPr kumimoji="1" lang="en-US" altLang="zh-CN" sz="2400" dirty="0">
              <a:solidFill>
                <a:schemeClr val="bg1"/>
              </a:solidFill>
              <a:effectLst>
                <a:outerShdw blurRad="38100" dist="38100" dir="2700000" algn="tl">
                  <a:srgbClr val="000000">
                    <a:alpha val="43137"/>
                  </a:srgbClr>
                </a:outerShdw>
              </a:effectLst>
              <a:latin typeface="Book Antiqua" panose="02040602050305030304" pitchFamily="18" charset="0"/>
            </a:endParaRPr>
          </a:p>
        </p:txBody>
      </p:sp>
      <p:graphicFrame>
        <p:nvGraphicFramePr>
          <p:cNvPr id="6" name="グラフ 5"/>
          <p:cNvGraphicFramePr/>
          <p:nvPr>
            <p:extLst>
              <p:ext uri="{D42A27DB-BD31-4B8C-83A1-F6EECF244321}">
                <p14:modId xmlns:p14="http://schemas.microsoft.com/office/powerpoint/2010/main" val="3776395979"/>
              </p:ext>
            </p:extLst>
          </p:nvPr>
        </p:nvGraphicFramePr>
        <p:xfrm>
          <a:off x="738762" y="521605"/>
          <a:ext cx="8405235" cy="6476044"/>
        </p:xfrm>
        <a:graphic>
          <a:graphicData uri="http://schemas.openxmlformats.org/drawingml/2006/chart">
            <c:chart xmlns:c="http://schemas.openxmlformats.org/drawingml/2006/chart" xmlns:r="http://schemas.openxmlformats.org/officeDocument/2006/relationships" r:id="rId2"/>
          </a:graphicData>
        </a:graphic>
      </p:graphicFrame>
      <p:sp>
        <p:nvSpPr>
          <p:cNvPr id="7" name="テキスト ボックス 6"/>
          <p:cNvSpPr txBox="1"/>
          <p:nvPr/>
        </p:nvSpPr>
        <p:spPr>
          <a:xfrm>
            <a:off x="0" y="0"/>
            <a:ext cx="9144000" cy="461665"/>
          </a:xfrm>
          <a:prstGeom prst="rect">
            <a:avLst/>
          </a:prstGeom>
          <a:solidFill>
            <a:schemeClr val="accent1">
              <a:lumMod val="75000"/>
            </a:schemeClr>
          </a:solidFill>
        </p:spPr>
        <p:txBody>
          <a:bodyPr wrap="square" rtlCol="0">
            <a:spAutoFit/>
          </a:bodyPr>
          <a:lstStyle/>
          <a:p>
            <a:r>
              <a:rPr kumimoji="1" lang="en-US" altLang="zh-CN" sz="2400" dirty="0" smtClean="0">
                <a:solidFill>
                  <a:schemeClr val="bg1"/>
                </a:solidFill>
                <a:effectLst>
                  <a:outerShdw blurRad="38100" dist="38100" dir="2700000" algn="tl">
                    <a:srgbClr val="000000">
                      <a:alpha val="43137"/>
                    </a:srgbClr>
                  </a:outerShdw>
                </a:effectLst>
                <a:latin typeface="Book Antiqua" panose="02040602050305030304" pitchFamily="18" charset="0"/>
              </a:rPr>
              <a:t>Graduate Departments</a:t>
            </a:r>
            <a:endParaRPr kumimoji="1" lang="en-US" altLang="zh-CN" sz="2400" dirty="0">
              <a:solidFill>
                <a:schemeClr val="bg1"/>
              </a:solidFill>
              <a:effectLst>
                <a:outerShdw blurRad="38100" dist="38100" dir="2700000" algn="tl">
                  <a:srgbClr val="000000">
                    <a:alpha val="43137"/>
                  </a:srgbClr>
                </a:outerShdw>
              </a:effectLst>
              <a:latin typeface="Book Antiqua" panose="02040602050305030304" pitchFamily="18" charset="0"/>
            </a:endParaRPr>
          </a:p>
        </p:txBody>
      </p:sp>
      <p:sp>
        <p:nvSpPr>
          <p:cNvPr id="8" name="テキスト ボックス 7"/>
          <p:cNvSpPr txBox="1"/>
          <p:nvPr/>
        </p:nvSpPr>
        <p:spPr>
          <a:xfrm>
            <a:off x="5157583" y="1734321"/>
            <a:ext cx="1807453" cy="1200329"/>
          </a:xfrm>
          <a:prstGeom prst="rect">
            <a:avLst/>
          </a:prstGeom>
          <a:noFill/>
        </p:spPr>
        <p:txBody>
          <a:bodyPr wrap="square" rtlCol="0">
            <a:spAutoFit/>
          </a:bodyPr>
          <a:lstStyle/>
          <a:p>
            <a:pPr algn="ctr"/>
            <a:r>
              <a:rPr kumimoji="1" lang="en-US" altLang="ja-JP" sz="1200" b="1" dirty="0" smtClean="0">
                <a:solidFill>
                  <a:schemeClr val="bg1"/>
                </a:solidFill>
                <a:effectLst>
                  <a:outerShdw blurRad="38100" dist="38100" dir="2700000" algn="tl">
                    <a:srgbClr val="000000">
                      <a:alpha val="43137"/>
                    </a:srgbClr>
                  </a:outerShdw>
                </a:effectLst>
              </a:rPr>
              <a:t>Observational Astronomy</a:t>
            </a:r>
          </a:p>
          <a:p>
            <a:pPr algn="ctr"/>
            <a:r>
              <a:rPr kumimoji="1" lang="en-US" altLang="ja-JP" sz="1200" b="1" dirty="0" smtClean="0">
                <a:solidFill>
                  <a:schemeClr val="bg1"/>
                </a:solidFill>
                <a:effectLst>
                  <a:outerShdw blurRad="38100" dist="38100" dir="2700000" algn="tl">
                    <a:srgbClr val="000000">
                      <a:alpha val="43137"/>
                    </a:srgbClr>
                  </a:outerShdw>
                </a:effectLst>
              </a:rPr>
              <a:t>Theoretical Astronomy</a:t>
            </a:r>
          </a:p>
          <a:p>
            <a:pPr algn="ctr"/>
            <a:r>
              <a:rPr kumimoji="1" lang="en-US" altLang="ja-JP" sz="1200" b="1" dirty="0">
                <a:solidFill>
                  <a:schemeClr val="bg1"/>
                </a:solidFill>
                <a:effectLst>
                  <a:outerShdw blurRad="38100" dist="38100" dir="2700000" algn="tl">
                    <a:srgbClr val="000000">
                      <a:alpha val="43137"/>
                    </a:srgbClr>
                  </a:outerShdw>
                </a:effectLst>
              </a:rPr>
              <a:t>Galaxy, Cosmology</a:t>
            </a:r>
            <a:endParaRPr kumimoji="1" lang="ja-JP" altLang="ja-JP" sz="1200" b="1" dirty="0">
              <a:solidFill>
                <a:schemeClr val="bg1"/>
              </a:solidFill>
              <a:effectLst>
                <a:outerShdw blurRad="38100" dist="38100" dir="2700000" algn="tl">
                  <a:srgbClr val="000000">
                    <a:alpha val="43137"/>
                  </a:srgbClr>
                </a:outerShdw>
              </a:effectLst>
            </a:endParaRPr>
          </a:p>
          <a:p>
            <a:pPr algn="ctr"/>
            <a:r>
              <a:rPr kumimoji="1" lang="en-US" altLang="ja-JP" sz="1200" b="1" dirty="0">
                <a:solidFill>
                  <a:schemeClr val="bg1"/>
                </a:solidFill>
                <a:effectLst>
                  <a:outerShdw blurRad="38100" dist="38100" dir="2700000" algn="tl">
                    <a:srgbClr val="000000">
                      <a:alpha val="43137"/>
                    </a:srgbClr>
                  </a:outerShdw>
                </a:effectLst>
              </a:rPr>
              <a:t>Stellar, Interstellar Physics</a:t>
            </a:r>
            <a:endParaRPr kumimoji="1" lang="ja-JP" altLang="ja-JP" sz="1200" b="1" dirty="0">
              <a:solidFill>
                <a:schemeClr val="bg1"/>
              </a:solidFill>
              <a:effectLst>
                <a:outerShdw blurRad="38100" dist="38100" dir="2700000" algn="tl">
                  <a:srgbClr val="000000">
                    <a:alpha val="43137"/>
                  </a:srgbClr>
                </a:outerShdw>
              </a:effectLst>
            </a:endParaRPr>
          </a:p>
          <a:p>
            <a:pPr algn="ctr"/>
            <a:r>
              <a:rPr kumimoji="1" lang="en-US" altLang="ja-JP" sz="1200" b="1" dirty="0">
                <a:solidFill>
                  <a:schemeClr val="bg1"/>
                </a:solidFill>
                <a:effectLst>
                  <a:outerShdw blurRad="38100" dist="38100" dir="2700000" algn="tl">
                    <a:srgbClr val="000000">
                      <a:alpha val="43137"/>
                    </a:srgbClr>
                  </a:outerShdw>
                </a:effectLst>
              </a:rPr>
              <a:t>Extrasolar Planet</a:t>
            </a:r>
            <a:endParaRPr kumimoji="1" lang="ja-JP" altLang="ja-JP" sz="1200" b="1" dirty="0">
              <a:solidFill>
                <a:schemeClr val="bg1"/>
              </a:solidFill>
              <a:effectLst>
                <a:outerShdw blurRad="38100" dist="38100" dir="2700000" algn="tl">
                  <a:srgbClr val="000000">
                    <a:alpha val="43137"/>
                  </a:srgbClr>
                </a:outerShdw>
              </a:effectLst>
            </a:endParaRPr>
          </a:p>
        </p:txBody>
      </p:sp>
      <p:sp>
        <p:nvSpPr>
          <p:cNvPr id="9" name="テキスト ボックス 8"/>
          <p:cNvSpPr txBox="1"/>
          <p:nvPr/>
        </p:nvSpPr>
        <p:spPr>
          <a:xfrm>
            <a:off x="5493902" y="3817145"/>
            <a:ext cx="2544185" cy="1015663"/>
          </a:xfrm>
          <a:prstGeom prst="rect">
            <a:avLst/>
          </a:prstGeom>
          <a:noFill/>
        </p:spPr>
        <p:txBody>
          <a:bodyPr wrap="square" rtlCol="0">
            <a:spAutoFit/>
          </a:bodyPr>
          <a:lstStyle/>
          <a:p>
            <a:pPr algn="ctr"/>
            <a:r>
              <a:rPr kumimoji="1" lang="en-US" altLang="ja-JP" sz="1200" b="1" dirty="0">
                <a:solidFill>
                  <a:schemeClr val="bg1"/>
                </a:solidFill>
                <a:effectLst>
                  <a:outerShdw blurRad="38100" dist="38100" dir="2700000" algn="tl">
                    <a:srgbClr val="000000">
                      <a:alpha val="43137"/>
                    </a:srgbClr>
                  </a:outerShdw>
                </a:effectLst>
              </a:rPr>
              <a:t>Atmosphere and Oceanic Science</a:t>
            </a:r>
          </a:p>
          <a:p>
            <a:pPr algn="ctr"/>
            <a:r>
              <a:rPr kumimoji="1" lang="en-US" altLang="ja-JP" sz="1200" b="1" dirty="0">
                <a:solidFill>
                  <a:schemeClr val="bg1"/>
                </a:solidFill>
                <a:effectLst>
                  <a:outerShdw blurRad="38100" dist="38100" dir="2700000" algn="tl">
                    <a:srgbClr val="000000">
                      <a:alpha val="43137"/>
                    </a:srgbClr>
                  </a:outerShdw>
                </a:effectLst>
              </a:rPr>
              <a:t>Space and Planetary Science</a:t>
            </a:r>
          </a:p>
          <a:p>
            <a:pPr algn="ctr"/>
            <a:r>
              <a:rPr kumimoji="1" lang="en-US" altLang="ja-JP" sz="1200" b="1" dirty="0" smtClean="0">
                <a:solidFill>
                  <a:schemeClr val="bg1"/>
                </a:solidFill>
                <a:effectLst>
                  <a:outerShdw blurRad="38100" dist="38100" dir="2700000" algn="tl">
                    <a:srgbClr val="000000">
                      <a:alpha val="43137"/>
                    </a:srgbClr>
                  </a:outerShdw>
                </a:effectLst>
              </a:rPr>
              <a:t>Earth </a:t>
            </a:r>
            <a:r>
              <a:rPr kumimoji="1" lang="en-US" altLang="ja-JP" sz="1200" b="1" dirty="0">
                <a:solidFill>
                  <a:schemeClr val="bg1"/>
                </a:solidFill>
                <a:effectLst>
                  <a:outerShdw blurRad="38100" dist="38100" dir="2700000" algn="tl">
                    <a:srgbClr val="000000">
                      <a:alpha val="43137"/>
                    </a:srgbClr>
                  </a:outerShdw>
                </a:effectLst>
              </a:rPr>
              <a:t>and Planetary </a:t>
            </a:r>
            <a:r>
              <a:rPr kumimoji="1" lang="en-US" altLang="ja-JP" sz="1200" b="1" dirty="0" smtClean="0">
                <a:solidFill>
                  <a:schemeClr val="bg1"/>
                </a:solidFill>
                <a:effectLst>
                  <a:outerShdw blurRad="38100" dist="38100" dir="2700000" algn="tl">
                    <a:srgbClr val="000000">
                      <a:alpha val="43137"/>
                    </a:srgbClr>
                  </a:outerShdw>
                </a:effectLst>
              </a:rPr>
              <a:t>System Science</a:t>
            </a:r>
          </a:p>
          <a:p>
            <a:pPr algn="ctr"/>
            <a:r>
              <a:rPr kumimoji="1" lang="en-US" altLang="ja-JP" sz="1200" b="1" dirty="0">
                <a:solidFill>
                  <a:schemeClr val="bg1"/>
                </a:solidFill>
                <a:effectLst>
                  <a:outerShdw blurRad="38100" dist="38100" dir="2700000" algn="tl">
                    <a:srgbClr val="000000">
                      <a:alpha val="43137"/>
                    </a:srgbClr>
                  </a:outerShdw>
                </a:effectLst>
              </a:rPr>
              <a:t>Solid Earth Science</a:t>
            </a:r>
          </a:p>
          <a:p>
            <a:pPr algn="ctr"/>
            <a:r>
              <a:rPr kumimoji="1" lang="en-US" altLang="ja-JP" sz="1200" b="1" dirty="0" smtClean="0">
                <a:solidFill>
                  <a:schemeClr val="bg1"/>
                </a:solidFill>
                <a:effectLst>
                  <a:outerShdw blurRad="38100" dist="38100" dir="2700000" algn="tl">
                    <a:srgbClr val="000000">
                      <a:alpha val="43137"/>
                    </a:srgbClr>
                  </a:outerShdw>
                </a:effectLst>
              </a:rPr>
              <a:t>Geosphere and Biosphere Science</a:t>
            </a:r>
          </a:p>
        </p:txBody>
      </p:sp>
      <p:sp>
        <p:nvSpPr>
          <p:cNvPr id="12" name="テキスト ボックス 11"/>
          <p:cNvSpPr txBox="1"/>
          <p:nvPr/>
        </p:nvSpPr>
        <p:spPr>
          <a:xfrm>
            <a:off x="3656212" y="5275820"/>
            <a:ext cx="2544185" cy="1200329"/>
          </a:xfrm>
          <a:prstGeom prst="rect">
            <a:avLst/>
          </a:prstGeom>
          <a:noFill/>
        </p:spPr>
        <p:txBody>
          <a:bodyPr wrap="square" rtlCol="0">
            <a:spAutoFit/>
          </a:bodyPr>
          <a:lstStyle/>
          <a:p>
            <a:pPr algn="ctr"/>
            <a:r>
              <a:rPr kumimoji="1" lang="en-US" altLang="ja-JP" sz="1200" b="1" dirty="0" smtClean="0">
                <a:solidFill>
                  <a:schemeClr val="bg1"/>
                </a:solidFill>
                <a:effectLst>
                  <a:outerShdw blurRad="38100" dist="38100" dir="2700000" algn="tl">
                    <a:srgbClr val="000000">
                      <a:alpha val="43137"/>
                    </a:srgbClr>
                  </a:outerShdw>
                </a:effectLst>
              </a:rPr>
              <a:t>Physical Chemistry</a:t>
            </a:r>
          </a:p>
          <a:p>
            <a:pPr algn="ctr"/>
            <a:r>
              <a:rPr kumimoji="1" lang="en-US" altLang="ja-JP" sz="1200" b="1" dirty="0" smtClean="0">
                <a:solidFill>
                  <a:schemeClr val="bg1"/>
                </a:solidFill>
                <a:effectLst>
                  <a:outerShdw blurRad="38100" dist="38100" dir="2700000" algn="tl">
                    <a:srgbClr val="000000">
                      <a:alpha val="43137"/>
                    </a:srgbClr>
                  </a:outerShdw>
                </a:effectLst>
              </a:rPr>
              <a:t>Material Chemistry</a:t>
            </a:r>
          </a:p>
          <a:p>
            <a:pPr algn="ctr"/>
            <a:r>
              <a:rPr kumimoji="1" lang="en-US" altLang="ja-JP" sz="1200" b="1" dirty="0" smtClean="0">
                <a:solidFill>
                  <a:schemeClr val="bg1"/>
                </a:solidFill>
                <a:effectLst>
                  <a:outerShdw blurRad="38100" dist="38100" dir="2700000" algn="tl">
                    <a:srgbClr val="000000">
                      <a:alpha val="43137"/>
                    </a:srgbClr>
                  </a:outerShdw>
                </a:effectLst>
              </a:rPr>
              <a:t>Inorganic Chemistry</a:t>
            </a:r>
          </a:p>
          <a:p>
            <a:pPr algn="ctr"/>
            <a:r>
              <a:rPr kumimoji="1" lang="en-US" altLang="ja-JP" sz="1200" b="1" dirty="0" smtClean="0">
                <a:solidFill>
                  <a:schemeClr val="bg1"/>
                </a:solidFill>
                <a:effectLst>
                  <a:outerShdw blurRad="38100" dist="38100" dir="2700000" algn="tl">
                    <a:srgbClr val="000000">
                      <a:alpha val="43137"/>
                    </a:srgbClr>
                  </a:outerShdw>
                </a:effectLst>
              </a:rPr>
              <a:t>Analytical Chemistry</a:t>
            </a:r>
          </a:p>
          <a:p>
            <a:pPr algn="ctr"/>
            <a:r>
              <a:rPr kumimoji="1" lang="en-US" altLang="ja-JP" sz="1200" b="1" dirty="0" smtClean="0">
                <a:solidFill>
                  <a:schemeClr val="bg1"/>
                </a:solidFill>
                <a:effectLst>
                  <a:outerShdw blurRad="38100" dist="38100" dir="2700000" algn="tl">
                    <a:srgbClr val="000000">
                      <a:alpha val="43137"/>
                    </a:srgbClr>
                  </a:outerShdw>
                </a:effectLst>
              </a:rPr>
              <a:t>Organic Chemistry</a:t>
            </a:r>
          </a:p>
          <a:p>
            <a:pPr algn="ctr"/>
            <a:r>
              <a:rPr kumimoji="1" lang="en-US" altLang="ja-JP" sz="1200" b="1" dirty="0" smtClean="0">
                <a:solidFill>
                  <a:schemeClr val="bg1"/>
                </a:solidFill>
                <a:effectLst>
                  <a:outerShdw blurRad="38100" dist="38100" dir="2700000" algn="tl">
                    <a:srgbClr val="000000">
                      <a:alpha val="43137"/>
                    </a:srgbClr>
                  </a:outerShdw>
                </a:effectLst>
              </a:rPr>
              <a:t>Biological Chemistry</a:t>
            </a:r>
            <a:endParaRPr kumimoji="1" lang="en-US" altLang="ja-JP" sz="1200" b="1" dirty="0">
              <a:solidFill>
                <a:schemeClr val="bg1"/>
              </a:solidFill>
              <a:effectLst>
                <a:outerShdw blurRad="38100" dist="38100" dir="2700000" algn="tl">
                  <a:srgbClr val="000000">
                    <a:alpha val="43137"/>
                  </a:srgbClr>
                </a:outerShdw>
              </a:effectLst>
            </a:endParaRPr>
          </a:p>
        </p:txBody>
      </p:sp>
      <p:sp>
        <p:nvSpPr>
          <p:cNvPr id="14" name="テキスト ボックス 13"/>
          <p:cNvSpPr txBox="1"/>
          <p:nvPr/>
        </p:nvSpPr>
        <p:spPr>
          <a:xfrm>
            <a:off x="2985839" y="1684976"/>
            <a:ext cx="1879198" cy="1384995"/>
          </a:xfrm>
          <a:prstGeom prst="rect">
            <a:avLst/>
          </a:prstGeom>
          <a:noFill/>
        </p:spPr>
        <p:txBody>
          <a:bodyPr wrap="square" rtlCol="0">
            <a:spAutoFit/>
          </a:bodyPr>
          <a:lstStyle/>
          <a:p>
            <a:pPr algn="ctr"/>
            <a:r>
              <a:rPr kumimoji="1" lang="en-US" altLang="ja-JP" sz="1200" b="1" dirty="0" smtClean="0">
                <a:solidFill>
                  <a:schemeClr val="bg1"/>
                </a:solidFill>
                <a:effectLst>
                  <a:outerShdw blurRad="38100" dist="38100" dir="2700000" algn="tl">
                    <a:srgbClr val="000000">
                      <a:alpha val="43137"/>
                    </a:srgbClr>
                  </a:outerShdw>
                </a:effectLst>
              </a:rPr>
              <a:t>Elementary Particle Physics</a:t>
            </a:r>
          </a:p>
          <a:p>
            <a:pPr algn="ctr"/>
            <a:r>
              <a:rPr kumimoji="1" lang="en-US" altLang="ja-JP" sz="1200" b="1" dirty="0" smtClean="0">
                <a:solidFill>
                  <a:schemeClr val="bg1"/>
                </a:solidFill>
                <a:effectLst>
                  <a:outerShdw blurRad="38100" dist="38100" dir="2700000" algn="tl">
                    <a:srgbClr val="000000">
                      <a:alpha val="43137"/>
                    </a:srgbClr>
                  </a:outerShdw>
                </a:effectLst>
              </a:rPr>
              <a:t>Nuclear Physics</a:t>
            </a:r>
          </a:p>
          <a:p>
            <a:pPr algn="ctr"/>
            <a:r>
              <a:rPr kumimoji="1" lang="en-US" altLang="ja-JP" sz="1200" b="1" dirty="0" smtClean="0">
                <a:solidFill>
                  <a:schemeClr val="bg1"/>
                </a:solidFill>
                <a:effectLst>
                  <a:outerShdw blurRad="38100" dist="38100" dir="2700000" algn="tl">
                    <a:srgbClr val="000000">
                      <a:alpha val="43137"/>
                    </a:srgbClr>
                  </a:outerShdw>
                </a:effectLst>
              </a:rPr>
              <a:t>Condensed Matter Physics</a:t>
            </a:r>
          </a:p>
          <a:p>
            <a:pPr algn="ctr"/>
            <a:r>
              <a:rPr kumimoji="1" lang="en-US" altLang="ja-JP" sz="1200" b="1" dirty="0" smtClean="0">
                <a:solidFill>
                  <a:schemeClr val="bg1"/>
                </a:solidFill>
                <a:effectLst>
                  <a:outerShdw blurRad="38100" dist="38100" dir="2700000" algn="tl">
                    <a:srgbClr val="000000">
                      <a:alpha val="43137"/>
                    </a:srgbClr>
                  </a:outerShdw>
                </a:effectLst>
              </a:rPr>
              <a:t>General Physics</a:t>
            </a:r>
          </a:p>
          <a:p>
            <a:pPr algn="ctr"/>
            <a:r>
              <a:rPr kumimoji="1" lang="en-US" altLang="ja-JP" sz="1200" b="1" dirty="0" smtClean="0">
                <a:solidFill>
                  <a:schemeClr val="bg1"/>
                </a:solidFill>
                <a:effectLst>
                  <a:outerShdw blurRad="38100" dist="38100" dir="2700000" algn="tl">
                    <a:srgbClr val="000000">
                      <a:alpha val="43137"/>
                    </a:srgbClr>
                  </a:outerShdw>
                </a:effectLst>
              </a:rPr>
              <a:t>Biophysics</a:t>
            </a:r>
          </a:p>
          <a:p>
            <a:pPr algn="ctr"/>
            <a:r>
              <a:rPr kumimoji="1" lang="en-US" altLang="ja-JP" sz="1200" b="1" dirty="0" smtClean="0">
                <a:solidFill>
                  <a:schemeClr val="bg1"/>
                </a:solidFill>
                <a:effectLst>
                  <a:outerShdw blurRad="38100" dist="38100" dir="2700000" algn="tl">
                    <a:srgbClr val="000000">
                      <a:alpha val="43137"/>
                    </a:srgbClr>
                  </a:outerShdw>
                </a:effectLst>
              </a:rPr>
              <a:t>Astrophysics</a:t>
            </a:r>
          </a:p>
        </p:txBody>
      </p:sp>
      <p:sp>
        <p:nvSpPr>
          <p:cNvPr id="17" name="テキスト ボックス 16"/>
          <p:cNvSpPr txBox="1"/>
          <p:nvPr/>
        </p:nvSpPr>
        <p:spPr>
          <a:xfrm>
            <a:off x="1796093" y="3532840"/>
            <a:ext cx="2591900" cy="1785104"/>
          </a:xfrm>
          <a:prstGeom prst="rect">
            <a:avLst/>
          </a:prstGeom>
          <a:noFill/>
        </p:spPr>
        <p:txBody>
          <a:bodyPr wrap="square" rtlCol="0">
            <a:spAutoFit/>
          </a:bodyPr>
          <a:lstStyle/>
          <a:p>
            <a:pPr algn="ctr"/>
            <a:r>
              <a:rPr lang="en-US" altLang="ja-JP" sz="1000" b="1" dirty="0">
                <a:solidFill>
                  <a:schemeClr val="bg1"/>
                </a:solidFill>
                <a:effectLst>
                  <a:outerShdw blurRad="38100" dist="38100" dir="2700000" algn="tl">
                    <a:srgbClr val="000000">
                      <a:alpha val="43137"/>
                    </a:srgbClr>
                  </a:outerShdw>
                </a:effectLst>
                <a:latin typeface="+mj-lt"/>
              </a:rPr>
              <a:t>Mathematical </a:t>
            </a:r>
            <a:r>
              <a:rPr lang="en-US" altLang="ja-JP" sz="1000" b="1" dirty="0" smtClean="0">
                <a:solidFill>
                  <a:schemeClr val="bg1"/>
                </a:solidFill>
                <a:effectLst>
                  <a:outerShdw blurRad="38100" dist="38100" dir="2700000" algn="tl">
                    <a:srgbClr val="000000">
                      <a:alpha val="43137"/>
                    </a:srgbClr>
                  </a:outerShdw>
                </a:effectLst>
                <a:latin typeface="+mj-lt"/>
              </a:rPr>
              <a:t>biology, Bioinformatics</a:t>
            </a:r>
          </a:p>
          <a:p>
            <a:pPr algn="ctr"/>
            <a:r>
              <a:rPr kumimoji="1" lang="en-US" altLang="ja-JP" sz="1000" b="1" dirty="0" smtClean="0">
                <a:solidFill>
                  <a:schemeClr val="bg1"/>
                </a:solidFill>
                <a:effectLst>
                  <a:outerShdw blurRad="38100" dist="38100" dir="2700000" algn="tl">
                    <a:srgbClr val="000000">
                      <a:alpha val="43137"/>
                    </a:srgbClr>
                  </a:outerShdw>
                </a:effectLst>
                <a:latin typeface="+mj-lt"/>
              </a:rPr>
              <a:t>Bioengineering,</a:t>
            </a:r>
            <a:r>
              <a:rPr kumimoji="1" lang="en-US" altLang="ja-JP" sz="1000" b="1" dirty="0">
                <a:solidFill>
                  <a:schemeClr val="bg1"/>
                </a:solidFill>
                <a:effectLst>
                  <a:outerShdw blurRad="38100" dist="38100" dir="2700000" algn="tl">
                    <a:srgbClr val="000000">
                      <a:alpha val="43137"/>
                    </a:srgbClr>
                  </a:outerShdw>
                </a:effectLst>
                <a:latin typeface="+mj-lt"/>
              </a:rPr>
              <a:t> </a:t>
            </a:r>
            <a:r>
              <a:rPr kumimoji="1" lang="en-US" altLang="ja-JP" sz="1000" b="1" dirty="0" smtClean="0">
                <a:solidFill>
                  <a:schemeClr val="bg1"/>
                </a:solidFill>
                <a:effectLst>
                  <a:outerShdw blurRad="38100" dist="38100" dir="2700000" algn="tl">
                    <a:srgbClr val="000000">
                      <a:alpha val="43137"/>
                    </a:srgbClr>
                  </a:outerShdw>
                </a:effectLst>
                <a:latin typeface="+mj-lt"/>
              </a:rPr>
              <a:t>Structural biology</a:t>
            </a:r>
          </a:p>
          <a:p>
            <a:pPr algn="ctr"/>
            <a:r>
              <a:rPr kumimoji="1" lang="en-US" altLang="ja-JP" sz="1000" b="1" dirty="0">
                <a:solidFill>
                  <a:schemeClr val="bg1"/>
                </a:solidFill>
                <a:effectLst>
                  <a:outerShdw blurRad="38100" dist="38100" dir="2700000" algn="tl">
                    <a:srgbClr val="000000">
                      <a:alpha val="43137"/>
                    </a:srgbClr>
                  </a:outerShdw>
                </a:effectLst>
                <a:latin typeface="+mj-lt"/>
              </a:rPr>
              <a:t>Functional </a:t>
            </a:r>
            <a:r>
              <a:rPr kumimoji="1" lang="en-US" altLang="ja-JP" sz="1000" b="1" dirty="0" smtClean="0">
                <a:solidFill>
                  <a:schemeClr val="bg1"/>
                </a:solidFill>
                <a:effectLst>
                  <a:outerShdw blurRad="38100" dist="38100" dir="2700000" algn="tl">
                    <a:srgbClr val="000000">
                      <a:alpha val="43137"/>
                    </a:srgbClr>
                  </a:outerShdw>
                </a:effectLst>
                <a:latin typeface="+mj-lt"/>
              </a:rPr>
              <a:t>biochemistry</a:t>
            </a:r>
          </a:p>
          <a:p>
            <a:pPr algn="ctr"/>
            <a:r>
              <a:rPr kumimoji="1" lang="en-US" altLang="ja-JP" sz="1000" b="1" dirty="0" smtClean="0">
                <a:solidFill>
                  <a:schemeClr val="bg1"/>
                </a:solidFill>
                <a:effectLst>
                  <a:outerShdw blurRad="38100" dist="38100" dir="2700000" algn="tl">
                    <a:srgbClr val="000000">
                      <a:alpha val="43137"/>
                    </a:srgbClr>
                  </a:outerShdw>
                </a:effectLst>
                <a:latin typeface="+mj-lt"/>
              </a:rPr>
              <a:t>Biophysics,</a:t>
            </a:r>
            <a:r>
              <a:rPr kumimoji="1" lang="en-US" altLang="ja-JP" sz="1000" b="1" dirty="0">
                <a:solidFill>
                  <a:schemeClr val="bg1"/>
                </a:solidFill>
                <a:effectLst>
                  <a:outerShdw blurRad="38100" dist="38100" dir="2700000" algn="tl">
                    <a:srgbClr val="000000">
                      <a:alpha val="43137"/>
                    </a:srgbClr>
                  </a:outerShdw>
                </a:effectLst>
                <a:latin typeface="+mj-lt"/>
              </a:rPr>
              <a:t> </a:t>
            </a:r>
            <a:r>
              <a:rPr kumimoji="1" lang="en-US" altLang="ja-JP" sz="1000" b="1" dirty="0" smtClean="0">
                <a:solidFill>
                  <a:schemeClr val="bg1"/>
                </a:solidFill>
                <a:effectLst>
                  <a:outerShdw blurRad="38100" dist="38100" dir="2700000" algn="tl">
                    <a:srgbClr val="000000">
                      <a:alpha val="43137"/>
                    </a:srgbClr>
                  </a:outerShdw>
                </a:effectLst>
                <a:latin typeface="+mj-lt"/>
              </a:rPr>
              <a:t>Biochemistry</a:t>
            </a:r>
          </a:p>
          <a:p>
            <a:pPr algn="ctr"/>
            <a:r>
              <a:rPr kumimoji="1" lang="en-US" altLang="ja-JP" sz="1000" b="1" dirty="0">
                <a:solidFill>
                  <a:schemeClr val="bg1"/>
                </a:solidFill>
                <a:effectLst>
                  <a:outerShdw blurRad="38100" dist="38100" dir="2700000" algn="tl">
                    <a:srgbClr val="000000">
                      <a:alpha val="43137"/>
                    </a:srgbClr>
                  </a:outerShdw>
                </a:effectLst>
                <a:latin typeface="+mj-lt"/>
              </a:rPr>
              <a:t>Applied </a:t>
            </a:r>
            <a:r>
              <a:rPr kumimoji="1" lang="en-US" altLang="ja-JP" sz="1000" b="1" dirty="0" smtClean="0">
                <a:solidFill>
                  <a:schemeClr val="bg1"/>
                </a:solidFill>
                <a:effectLst>
                  <a:outerShdw blurRad="38100" dist="38100" dir="2700000" algn="tl">
                    <a:srgbClr val="000000">
                      <a:alpha val="43137"/>
                    </a:srgbClr>
                  </a:outerShdw>
                </a:effectLst>
                <a:latin typeface="+mj-lt"/>
              </a:rPr>
              <a:t>Biochemistry,</a:t>
            </a:r>
            <a:r>
              <a:rPr kumimoji="1" lang="en-US" altLang="ja-JP" sz="1000" b="1" dirty="0">
                <a:solidFill>
                  <a:schemeClr val="bg1"/>
                </a:solidFill>
                <a:effectLst>
                  <a:outerShdw blurRad="38100" dist="38100" dir="2700000" algn="tl">
                    <a:srgbClr val="000000">
                      <a:alpha val="43137"/>
                    </a:srgbClr>
                  </a:outerShdw>
                </a:effectLst>
                <a:latin typeface="+mj-lt"/>
              </a:rPr>
              <a:t> Immunology</a:t>
            </a:r>
            <a:endParaRPr kumimoji="1" lang="en-US" altLang="ja-JP" sz="1000" b="1" dirty="0" smtClean="0">
              <a:solidFill>
                <a:schemeClr val="bg1"/>
              </a:solidFill>
              <a:effectLst>
                <a:outerShdw blurRad="38100" dist="38100" dir="2700000" algn="tl">
                  <a:srgbClr val="000000">
                    <a:alpha val="43137"/>
                  </a:srgbClr>
                </a:outerShdw>
              </a:effectLst>
              <a:latin typeface="+mj-lt"/>
            </a:endParaRPr>
          </a:p>
          <a:p>
            <a:pPr algn="ctr"/>
            <a:r>
              <a:rPr kumimoji="1" lang="en-US" altLang="ja-JP" sz="1000" b="1" dirty="0">
                <a:solidFill>
                  <a:schemeClr val="bg1"/>
                </a:solidFill>
                <a:effectLst>
                  <a:outerShdw blurRad="38100" dist="38100" dir="2700000" algn="tl">
                    <a:srgbClr val="000000">
                      <a:alpha val="43137"/>
                    </a:srgbClr>
                  </a:outerShdw>
                </a:effectLst>
                <a:latin typeface="+mj-lt"/>
              </a:rPr>
              <a:t>Neurobiology, Medicinal chemistry</a:t>
            </a:r>
          </a:p>
          <a:p>
            <a:pPr algn="ctr"/>
            <a:r>
              <a:rPr kumimoji="1" lang="en-US" altLang="ja-JP" sz="1000" b="1" dirty="0">
                <a:solidFill>
                  <a:schemeClr val="bg1"/>
                </a:solidFill>
                <a:effectLst>
                  <a:outerShdw blurRad="38100" dist="38100" dir="2700000" algn="tl">
                    <a:srgbClr val="000000">
                      <a:alpha val="43137"/>
                    </a:srgbClr>
                  </a:outerShdw>
                </a:effectLst>
                <a:latin typeface="+mj-lt"/>
              </a:rPr>
              <a:t>Plant molecular </a:t>
            </a:r>
            <a:r>
              <a:rPr kumimoji="1" lang="en-US" altLang="ja-JP" sz="1000" b="1" dirty="0" smtClean="0">
                <a:solidFill>
                  <a:schemeClr val="bg1"/>
                </a:solidFill>
                <a:effectLst>
                  <a:outerShdw blurRad="38100" dist="38100" dir="2700000" algn="tl">
                    <a:srgbClr val="000000">
                      <a:alpha val="43137"/>
                    </a:srgbClr>
                  </a:outerShdw>
                </a:effectLst>
                <a:latin typeface="+mj-lt"/>
              </a:rPr>
              <a:t>biology </a:t>
            </a:r>
            <a:r>
              <a:rPr kumimoji="1" lang="ja-JP" altLang="en-US" sz="1000" b="1" dirty="0" smtClean="0">
                <a:solidFill>
                  <a:schemeClr val="bg1"/>
                </a:solidFill>
                <a:effectLst>
                  <a:outerShdw blurRad="38100" dist="38100" dir="2700000" algn="tl">
                    <a:srgbClr val="000000">
                      <a:alpha val="43137"/>
                    </a:srgbClr>
                  </a:outerShdw>
                </a:effectLst>
                <a:latin typeface="+mj-lt"/>
              </a:rPr>
              <a:t>･</a:t>
            </a:r>
            <a:r>
              <a:rPr kumimoji="1" lang="en-US" altLang="ja-JP" sz="1000" b="1" dirty="0" smtClean="0">
                <a:solidFill>
                  <a:schemeClr val="bg1"/>
                </a:solidFill>
                <a:effectLst>
                  <a:outerShdw blurRad="38100" dist="38100" dir="2700000" algn="tl">
                    <a:srgbClr val="000000">
                      <a:alpha val="43137"/>
                    </a:srgbClr>
                  </a:outerShdw>
                </a:effectLst>
                <a:latin typeface="+mj-lt"/>
              </a:rPr>
              <a:t>plant </a:t>
            </a:r>
            <a:r>
              <a:rPr kumimoji="1" lang="en-US" altLang="ja-JP" sz="1000" b="1" dirty="0">
                <a:solidFill>
                  <a:schemeClr val="bg1"/>
                </a:solidFill>
                <a:effectLst>
                  <a:outerShdw blurRad="38100" dist="38100" dir="2700000" algn="tl">
                    <a:srgbClr val="000000">
                      <a:alpha val="43137"/>
                    </a:srgbClr>
                  </a:outerShdw>
                </a:effectLst>
                <a:latin typeface="+mj-lt"/>
              </a:rPr>
              <a:t>physiology</a:t>
            </a:r>
          </a:p>
          <a:p>
            <a:pPr algn="ctr"/>
            <a:r>
              <a:rPr kumimoji="1" lang="en-US" altLang="ja-JP" sz="1000" b="1" dirty="0">
                <a:solidFill>
                  <a:schemeClr val="bg1"/>
                </a:solidFill>
                <a:effectLst>
                  <a:outerShdw blurRad="38100" dist="38100" dir="2700000" algn="tl">
                    <a:srgbClr val="000000">
                      <a:alpha val="43137"/>
                    </a:srgbClr>
                  </a:outerShdw>
                </a:effectLst>
                <a:latin typeface="+mj-lt"/>
              </a:rPr>
              <a:t>Insect </a:t>
            </a:r>
            <a:r>
              <a:rPr kumimoji="1" lang="en-US" altLang="ja-JP" sz="1000" b="1" dirty="0" smtClean="0">
                <a:solidFill>
                  <a:schemeClr val="bg1"/>
                </a:solidFill>
                <a:effectLst>
                  <a:outerShdw blurRad="38100" dist="38100" dir="2700000" algn="tl">
                    <a:srgbClr val="000000">
                      <a:alpha val="43137"/>
                    </a:srgbClr>
                  </a:outerShdw>
                </a:effectLst>
                <a:latin typeface="+mj-lt"/>
              </a:rPr>
              <a:t>science, </a:t>
            </a:r>
            <a:r>
              <a:rPr kumimoji="1" lang="en-US" altLang="ja-JP" sz="1000" b="1" dirty="0">
                <a:solidFill>
                  <a:schemeClr val="bg1"/>
                </a:solidFill>
                <a:effectLst>
                  <a:outerShdw blurRad="38100" dist="38100" dir="2700000" algn="tl">
                    <a:srgbClr val="000000">
                      <a:alpha val="43137"/>
                    </a:srgbClr>
                  </a:outerShdw>
                </a:effectLst>
                <a:latin typeface="+mj-lt"/>
              </a:rPr>
              <a:t>Biological </a:t>
            </a:r>
            <a:r>
              <a:rPr kumimoji="1" lang="en-US" altLang="ja-JP" sz="1000" b="1" dirty="0" smtClean="0">
                <a:solidFill>
                  <a:schemeClr val="bg1"/>
                </a:solidFill>
                <a:effectLst>
                  <a:outerShdw blurRad="38100" dist="38100" dir="2700000" algn="tl">
                    <a:srgbClr val="000000">
                      <a:alpha val="43137"/>
                    </a:srgbClr>
                  </a:outerShdw>
                </a:effectLst>
                <a:latin typeface="+mj-lt"/>
              </a:rPr>
              <a:t>anthropology</a:t>
            </a:r>
          </a:p>
          <a:p>
            <a:pPr algn="ctr"/>
            <a:r>
              <a:rPr kumimoji="1" lang="en-US" altLang="ja-JP" sz="1000" b="1" dirty="0">
                <a:solidFill>
                  <a:schemeClr val="bg1"/>
                </a:solidFill>
                <a:effectLst>
                  <a:outerShdw blurRad="38100" dist="38100" dir="2700000" algn="tl">
                    <a:srgbClr val="000000">
                      <a:alpha val="43137"/>
                    </a:srgbClr>
                  </a:outerShdw>
                </a:effectLst>
                <a:latin typeface="+mj-lt"/>
              </a:rPr>
              <a:t>Conservation of biological </a:t>
            </a:r>
            <a:r>
              <a:rPr kumimoji="1" lang="en-US" altLang="ja-JP" sz="1000" b="1" dirty="0" smtClean="0">
                <a:solidFill>
                  <a:schemeClr val="bg1"/>
                </a:solidFill>
                <a:effectLst>
                  <a:outerShdw blurRad="38100" dist="38100" dir="2700000" algn="tl">
                    <a:srgbClr val="000000">
                      <a:alpha val="43137"/>
                    </a:srgbClr>
                  </a:outerShdw>
                </a:effectLst>
                <a:latin typeface="+mj-lt"/>
              </a:rPr>
              <a:t>resources</a:t>
            </a:r>
          </a:p>
          <a:p>
            <a:pPr algn="ctr"/>
            <a:r>
              <a:rPr kumimoji="1" lang="en-US" altLang="ja-JP" sz="1000" b="1" dirty="0" smtClean="0">
                <a:solidFill>
                  <a:schemeClr val="bg1"/>
                </a:solidFill>
                <a:effectLst>
                  <a:outerShdw blurRad="38100" dist="38100" dir="2700000" algn="tl">
                    <a:srgbClr val="000000">
                      <a:alpha val="43137"/>
                    </a:srgbClr>
                  </a:outerShdw>
                </a:effectLst>
                <a:latin typeface="+mj-lt"/>
              </a:rPr>
              <a:t>Paleontology</a:t>
            </a:r>
          </a:p>
          <a:p>
            <a:pPr algn="ctr"/>
            <a:r>
              <a:rPr kumimoji="1" lang="en-US" altLang="ja-JP" sz="1000" b="1" dirty="0" smtClean="0">
                <a:solidFill>
                  <a:schemeClr val="bg1"/>
                </a:solidFill>
                <a:effectLst>
                  <a:outerShdw blurRad="38100" dist="38100" dir="2700000" algn="tl">
                    <a:srgbClr val="000000">
                      <a:alpha val="43137"/>
                    </a:srgbClr>
                  </a:outerShdw>
                </a:effectLst>
                <a:latin typeface="+mj-lt"/>
              </a:rPr>
              <a:t>Ecology </a:t>
            </a:r>
            <a:r>
              <a:rPr kumimoji="1" lang="ja-JP" altLang="en-US" sz="1000" b="1" dirty="0" smtClean="0">
                <a:solidFill>
                  <a:schemeClr val="bg1"/>
                </a:solidFill>
                <a:effectLst>
                  <a:outerShdw blurRad="38100" dist="38100" dir="2700000" algn="tl">
                    <a:srgbClr val="000000">
                      <a:alpha val="43137"/>
                    </a:srgbClr>
                  </a:outerShdw>
                </a:effectLst>
                <a:latin typeface="+mj-lt"/>
              </a:rPr>
              <a:t>･</a:t>
            </a:r>
            <a:r>
              <a:rPr kumimoji="1" lang="en-US" altLang="ja-JP" sz="1000" b="1" dirty="0" smtClean="0">
                <a:solidFill>
                  <a:schemeClr val="bg1"/>
                </a:solidFill>
                <a:effectLst>
                  <a:outerShdw blurRad="38100" dist="38100" dir="2700000" algn="tl">
                    <a:srgbClr val="000000">
                      <a:alpha val="43137"/>
                    </a:srgbClr>
                  </a:outerShdw>
                </a:effectLst>
                <a:latin typeface="+mj-lt"/>
              </a:rPr>
              <a:t>Environmental science</a:t>
            </a:r>
            <a:endParaRPr kumimoji="1" lang="en-US" altLang="ja-JP" sz="1000" b="1" dirty="0">
              <a:solidFill>
                <a:schemeClr val="bg1"/>
              </a:solidFill>
              <a:effectLst>
                <a:outerShdw blurRad="38100" dist="38100" dir="2700000" algn="tl">
                  <a:srgbClr val="000000">
                    <a:alpha val="43137"/>
                  </a:srgbClr>
                </a:outerShdw>
              </a:effectLst>
              <a:latin typeface="+mj-lt"/>
            </a:endParaRPr>
          </a:p>
        </p:txBody>
      </p:sp>
      <p:sp>
        <p:nvSpPr>
          <p:cNvPr id="2" name="テキスト ボックス 1"/>
          <p:cNvSpPr txBox="1"/>
          <p:nvPr/>
        </p:nvSpPr>
        <p:spPr>
          <a:xfrm>
            <a:off x="5157583" y="1272656"/>
            <a:ext cx="1807453" cy="461665"/>
          </a:xfrm>
          <a:prstGeom prst="rect">
            <a:avLst/>
          </a:prstGeom>
          <a:noFill/>
        </p:spPr>
        <p:txBody>
          <a:bodyPr wrap="square" rtlCol="0">
            <a:spAutoFit/>
          </a:bodyPr>
          <a:lstStyle/>
          <a:p>
            <a:r>
              <a:rPr lang="en-US" altLang="ja-JP" sz="2400" b="1" dirty="0">
                <a:ln w="10160">
                  <a:solidFill>
                    <a:schemeClr val="bg1"/>
                  </a:solidFill>
                  <a:prstDash val="solid"/>
                </a:ln>
                <a:effectLst>
                  <a:outerShdw blurRad="38100" dist="22860" dir="5400000" algn="tl" rotWithShape="0">
                    <a:srgbClr val="000000">
                      <a:alpha val="30000"/>
                    </a:srgbClr>
                  </a:outerShdw>
                </a:effectLst>
              </a:rPr>
              <a:t>Astronomy</a:t>
            </a:r>
            <a:endParaRPr lang="ja-JP" altLang="en-US" sz="2400" b="1" dirty="0">
              <a:ln w="10160">
                <a:solidFill>
                  <a:schemeClr val="bg1"/>
                </a:solidFill>
                <a:prstDash val="solid"/>
              </a:ln>
              <a:effectLst>
                <a:outerShdw blurRad="38100" dist="22860" dir="5400000" algn="tl" rotWithShape="0">
                  <a:srgbClr val="000000">
                    <a:alpha val="30000"/>
                  </a:srgbClr>
                </a:outerShdw>
              </a:effectLst>
            </a:endParaRPr>
          </a:p>
        </p:txBody>
      </p:sp>
      <p:sp>
        <p:nvSpPr>
          <p:cNvPr id="3" name="テキスト ボックス 2"/>
          <p:cNvSpPr txBox="1"/>
          <p:nvPr/>
        </p:nvSpPr>
        <p:spPr>
          <a:xfrm>
            <a:off x="3445612" y="1272656"/>
            <a:ext cx="1319292" cy="461665"/>
          </a:xfrm>
          <a:prstGeom prst="rect">
            <a:avLst/>
          </a:prstGeom>
          <a:noFill/>
        </p:spPr>
        <p:txBody>
          <a:bodyPr wrap="square" rtlCol="0">
            <a:spAutoFit/>
          </a:bodyPr>
          <a:lstStyle/>
          <a:p>
            <a:r>
              <a:rPr lang="en-US" altLang="ja-JP" sz="2400" b="1" dirty="0">
                <a:ln w="10160">
                  <a:solidFill>
                    <a:schemeClr val="bg1"/>
                  </a:solidFill>
                  <a:prstDash val="solid"/>
                </a:ln>
                <a:effectLst>
                  <a:outerShdw blurRad="38100" dist="22860" dir="5400000" algn="tl" rotWithShape="0">
                    <a:srgbClr val="000000">
                      <a:alpha val="30000"/>
                    </a:srgbClr>
                  </a:outerShdw>
                </a:effectLst>
              </a:rPr>
              <a:t>Physics</a:t>
            </a:r>
            <a:endParaRPr lang="ja-JP" altLang="en-US" sz="2400" b="1" dirty="0">
              <a:ln w="10160">
                <a:solidFill>
                  <a:schemeClr val="bg1"/>
                </a:solidFill>
                <a:prstDash val="solid"/>
              </a:ln>
              <a:effectLst>
                <a:outerShdw blurRad="38100" dist="22860" dir="5400000" algn="tl" rotWithShape="0">
                  <a:srgbClr val="000000">
                    <a:alpha val="30000"/>
                  </a:srgbClr>
                </a:outerShdw>
              </a:effectLst>
            </a:endParaRPr>
          </a:p>
        </p:txBody>
      </p:sp>
      <p:sp>
        <p:nvSpPr>
          <p:cNvPr id="4" name="テキスト ボックス 3"/>
          <p:cNvSpPr txBox="1"/>
          <p:nvPr/>
        </p:nvSpPr>
        <p:spPr>
          <a:xfrm>
            <a:off x="2014784" y="3279741"/>
            <a:ext cx="2202806" cy="369332"/>
          </a:xfrm>
          <a:prstGeom prst="rect">
            <a:avLst/>
          </a:prstGeom>
          <a:noFill/>
        </p:spPr>
        <p:txBody>
          <a:bodyPr wrap="square" rtlCol="0">
            <a:spAutoFit/>
          </a:bodyPr>
          <a:lstStyle/>
          <a:p>
            <a:r>
              <a:rPr lang="en-US" altLang="ja-JP" b="1" dirty="0" smtClean="0">
                <a:ln w="10160">
                  <a:solidFill>
                    <a:schemeClr val="bg1"/>
                  </a:solidFill>
                  <a:prstDash val="solid"/>
                </a:ln>
                <a:effectLst>
                  <a:outerShdw blurRad="38100" dist="22860" dir="5400000" algn="tl" rotWithShape="0">
                    <a:srgbClr val="000000">
                      <a:alpha val="30000"/>
                    </a:srgbClr>
                  </a:outerShdw>
                </a:effectLst>
              </a:rPr>
              <a:t>Biological Sciences </a:t>
            </a:r>
            <a:endParaRPr lang="ja-JP" altLang="en-US" b="1" dirty="0">
              <a:ln w="10160">
                <a:solidFill>
                  <a:schemeClr val="bg1"/>
                </a:solidFill>
                <a:prstDash val="solid"/>
              </a:ln>
              <a:effectLst>
                <a:outerShdw blurRad="38100" dist="22860" dir="5400000" algn="tl" rotWithShape="0">
                  <a:srgbClr val="000000">
                    <a:alpha val="30000"/>
                  </a:srgbClr>
                </a:outerShdw>
              </a:effectLst>
            </a:endParaRPr>
          </a:p>
        </p:txBody>
      </p:sp>
      <p:sp>
        <p:nvSpPr>
          <p:cNvPr id="19" name="テキスト ボックス 18"/>
          <p:cNvSpPr txBox="1"/>
          <p:nvPr/>
        </p:nvSpPr>
        <p:spPr>
          <a:xfrm>
            <a:off x="5156551" y="3572539"/>
            <a:ext cx="2943524" cy="369332"/>
          </a:xfrm>
          <a:prstGeom prst="rect">
            <a:avLst/>
          </a:prstGeom>
          <a:noFill/>
        </p:spPr>
        <p:txBody>
          <a:bodyPr wrap="square" rtlCol="0">
            <a:spAutoFit/>
          </a:bodyPr>
          <a:lstStyle/>
          <a:p>
            <a:r>
              <a:rPr lang="en-US" altLang="ja-JP" b="1" dirty="0">
                <a:ln w="10160">
                  <a:solidFill>
                    <a:schemeClr val="bg1"/>
                  </a:solidFill>
                  <a:prstDash val="solid"/>
                </a:ln>
                <a:effectLst>
                  <a:outerShdw blurRad="38100" dist="22860" dir="5400000" algn="tl" rotWithShape="0">
                    <a:srgbClr val="000000">
                      <a:alpha val="30000"/>
                    </a:srgbClr>
                  </a:outerShdw>
                </a:effectLst>
              </a:rPr>
              <a:t>Earth and </a:t>
            </a:r>
            <a:r>
              <a:rPr lang="en-US" altLang="ja-JP" b="1" dirty="0" smtClean="0">
                <a:ln w="10160">
                  <a:solidFill>
                    <a:schemeClr val="bg1"/>
                  </a:solidFill>
                  <a:prstDash val="solid"/>
                </a:ln>
                <a:effectLst>
                  <a:outerShdw blurRad="38100" dist="22860" dir="5400000" algn="tl" rotWithShape="0">
                    <a:srgbClr val="000000">
                      <a:alpha val="30000"/>
                    </a:srgbClr>
                  </a:outerShdw>
                </a:effectLst>
              </a:rPr>
              <a:t>Planetary Science</a:t>
            </a:r>
            <a:endParaRPr lang="ja-JP" altLang="en-US" b="1" dirty="0">
              <a:ln w="10160">
                <a:solidFill>
                  <a:schemeClr val="bg1"/>
                </a:solidFill>
                <a:prstDash val="solid"/>
              </a:ln>
              <a:effectLst>
                <a:outerShdw blurRad="38100" dist="22860" dir="5400000" algn="tl" rotWithShape="0">
                  <a:srgbClr val="000000">
                    <a:alpha val="30000"/>
                  </a:srgbClr>
                </a:outerShdw>
              </a:effectLst>
            </a:endParaRPr>
          </a:p>
        </p:txBody>
      </p:sp>
      <p:sp>
        <p:nvSpPr>
          <p:cNvPr id="20" name="テキスト ボックス 19"/>
          <p:cNvSpPr txBox="1"/>
          <p:nvPr/>
        </p:nvSpPr>
        <p:spPr>
          <a:xfrm>
            <a:off x="4259318" y="4846477"/>
            <a:ext cx="1796529" cy="461665"/>
          </a:xfrm>
          <a:prstGeom prst="rect">
            <a:avLst/>
          </a:prstGeom>
          <a:noFill/>
        </p:spPr>
        <p:txBody>
          <a:bodyPr wrap="square" rtlCol="0">
            <a:spAutoFit/>
          </a:bodyPr>
          <a:lstStyle/>
          <a:p>
            <a:r>
              <a:rPr lang="en-US" altLang="ja-JP" sz="2400" b="1" dirty="0">
                <a:ln w="10160">
                  <a:solidFill>
                    <a:schemeClr val="bg1"/>
                  </a:solidFill>
                  <a:prstDash val="solid"/>
                </a:ln>
                <a:effectLst>
                  <a:outerShdw blurRad="38100" dist="22860" dir="5400000" algn="tl" rotWithShape="0">
                    <a:srgbClr val="000000">
                      <a:alpha val="30000"/>
                    </a:srgbClr>
                  </a:outerShdw>
                </a:effectLst>
              </a:rPr>
              <a:t>Chemistry</a:t>
            </a:r>
            <a:endParaRPr lang="ja-JP" altLang="en-US" sz="2400" b="1" dirty="0">
              <a:ln w="10160">
                <a:solidFill>
                  <a:schemeClr val="bg1"/>
                </a:solidFill>
                <a:prstDash val="solid"/>
              </a:ln>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668588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正方形/長方形 24"/>
          <p:cNvSpPr/>
          <p:nvPr/>
        </p:nvSpPr>
        <p:spPr>
          <a:xfrm>
            <a:off x="7252252" y="1021479"/>
            <a:ext cx="1800000" cy="5440120"/>
          </a:xfrm>
          <a:prstGeom prst="rect">
            <a:avLst/>
          </a:prstGeom>
          <a:gradFill>
            <a:gsLst>
              <a:gs pos="19000">
                <a:srgbClr val="1D98B8"/>
              </a:gs>
              <a:gs pos="86000">
                <a:srgbClr val="75C8EF"/>
              </a:gs>
              <a:gs pos="62000">
                <a:srgbClr val="00B0F0"/>
              </a:gs>
              <a:gs pos="100000">
                <a:schemeClr val="accent1">
                  <a:lumMod val="40000"/>
                  <a:lumOff val="60000"/>
                </a:schemeClr>
              </a:gs>
            </a:gsLst>
            <a:path path="circle">
              <a:fillToRect l="50000" t="130000" r="50000" b="-30000"/>
            </a:path>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0" y="0"/>
            <a:ext cx="9144000" cy="461665"/>
          </a:xfrm>
          <a:prstGeom prst="rect">
            <a:avLst/>
          </a:prstGeom>
          <a:solidFill>
            <a:schemeClr val="accent1">
              <a:lumMod val="75000"/>
            </a:schemeClr>
          </a:solidFill>
        </p:spPr>
        <p:txBody>
          <a:bodyPr wrap="square" rtlCol="0">
            <a:spAutoFit/>
          </a:bodyPr>
          <a:lstStyle/>
          <a:p>
            <a:r>
              <a:rPr kumimoji="1" lang="en-US" altLang="zh-CN" sz="2400" dirty="0" smtClean="0">
                <a:solidFill>
                  <a:schemeClr val="bg1"/>
                </a:solidFill>
                <a:effectLst>
                  <a:outerShdw blurRad="38100" dist="38100" dir="2700000" algn="tl">
                    <a:srgbClr val="000000">
                      <a:alpha val="43137"/>
                    </a:srgbClr>
                  </a:outerShdw>
                </a:effectLst>
                <a:latin typeface="Book Antiqua" panose="02040602050305030304" pitchFamily="18" charset="0"/>
              </a:rPr>
              <a:t>Graduate Departments</a:t>
            </a:r>
            <a:endParaRPr kumimoji="1" lang="en-US" altLang="zh-CN" sz="2400" dirty="0">
              <a:solidFill>
                <a:schemeClr val="bg1"/>
              </a:solidFill>
              <a:effectLst>
                <a:outerShdw blurRad="38100" dist="38100" dir="2700000" algn="tl">
                  <a:srgbClr val="000000">
                    <a:alpha val="43137"/>
                  </a:srgbClr>
                </a:outerShdw>
              </a:effectLst>
              <a:latin typeface="Book Antiqua" panose="02040602050305030304" pitchFamily="18" charset="0"/>
            </a:endParaRPr>
          </a:p>
        </p:txBody>
      </p:sp>
      <p:sp>
        <p:nvSpPr>
          <p:cNvPr id="6" name="正方形/長方形 5"/>
          <p:cNvSpPr/>
          <p:nvPr/>
        </p:nvSpPr>
        <p:spPr>
          <a:xfrm>
            <a:off x="79205" y="1011954"/>
            <a:ext cx="1764000" cy="5449645"/>
          </a:xfrm>
          <a:prstGeom prst="rect">
            <a:avLst/>
          </a:prstGeom>
          <a:gradFill>
            <a:gsLst>
              <a:gs pos="0">
                <a:schemeClr val="accent2"/>
              </a:gs>
              <a:gs pos="36000">
                <a:schemeClr val="accent4">
                  <a:lumMod val="97000"/>
                  <a:lumOff val="3000"/>
                </a:schemeClr>
              </a:gs>
              <a:gs pos="100000">
                <a:schemeClr val="accent4">
                  <a:lumMod val="60000"/>
                  <a:lumOff val="40000"/>
                </a:schemeClr>
              </a:gs>
            </a:gsLst>
            <a:lin ang="162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1865288" y="1011954"/>
            <a:ext cx="1764000" cy="5440120"/>
          </a:xfrm>
          <a:prstGeom prst="rect">
            <a:avLst/>
          </a:prstGeom>
          <a:gradFill>
            <a:gsLst>
              <a:gs pos="0">
                <a:srgbClr val="7030A0"/>
              </a:gs>
              <a:gs pos="36000">
                <a:srgbClr val="A375A5"/>
              </a:gs>
              <a:gs pos="100000">
                <a:srgbClr val="CE5291"/>
              </a:gs>
            </a:gsLst>
            <a:lin ang="162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8" name="正方形/長方形 7"/>
          <p:cNvSpPr/>
          <p:nvPr/>
        </p:nvSpPr>
        <p:spPr>
          <a:xfrm>
            <a:off x="3647327" y="1021479"/>
            <a:ext cx="1764000" cy="5440120"/>
          </a:xfrm>
          <a:prstGeom prst="rect">
            <a:avLst/>
          </a:prstGeom>
          <a:gradFill flip="none" rotWithShape="1">
            <a:gsLst>
              <a:gs pos="0">
                <a:schemeClr val="accent6">
                  <a:lumMod val="50000"/>
                </a:schemeClr>
              </a:gs>
              <a:gs pos="56000">
                <a:srgbClr val="00B050"/>
              </a:gs>
              <a:gs pos="100000">
                <a:schemeClr val="accent6">
                  <a:lumMod val="40000"/>
                  <a:lumOff val="60000"/>
                </a:schemeClr>
              </a:gs>
            </a:gsLst>
            <a:path path="circle">
              <a:fillToRect l="50000" t="130000" r="50000" b="-3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5426701" y="1021479"/>
            <a:ext cx="1800000" cy="5440120"/>
          </a:xfrm>
          <a:prstGeom prst="rect">
            <a:avLst/>
          </a:prstGeom>
          <a:gradFill>
            <a:gsLst>
              <a:gs pos="11000">
                <a:schemeClr val="accent6">
                  <a:lumMod val="50000"/>
                </a:schemeClr>
              </a:gs>
              <a:gs pos="72000">
                <a:srgbClr val="92D050"/>
              </a:gs>
              <a:gs pos="100000">
                <a:schemeClr val="accent6">
                  <a:lumMod val="40000"/>
                  <a:lumOff val="60000"/>
                </a:schemeClr>
              </a:gs>
            </a:gsLst>
            <a:path path="circle">
              <a:fillToRect l="50000" t="130000" r="50000" b="-30000"/>
            </a:path>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7162358" y="2152022"/>
            <a:ext cx="1979787" cy="3785652"/>
          </a:xfrm>
          <a:prstGeom prst="rect">
            <a:avLst/>
          </a:prstGeom>
          <a:noFill/>
        </p:spPr>
        <p:txBody>
          <a:bodyPr wrap="square" rtlCol="0">
            <a:spAutoFit/>
          </a:bodyPr>
          <a:lstStyle/>
          <a:p>
            <a:pPr algn="ctr"/>
            <a:r>
              <a:rPr lang="en-US" altLang="ja-JP" sz="1200" b="1" dirty="0">
                <a:solidFill>
                  <a:schemeClr val="bg2">
                    <a:lumMod val="10000"/>
                  </a:schemeClr>
                </a:solidFill>
                <a:effectLst>
                  <a:outerShdw blurRad="38100" dist="38100" dir="2700000" algn="tl">
                    <a:srgbClr val="000000">
                      <a:alpha val="43137"/>
                    </a:srgbClr>
                  </a:outerShdw>
                </a:effectLst>
                <a:latin typeface="+mj-lt"/>
              </a:rPr>
              <a:t>M</a:t>
            </a:r>
            <a:r>
              <a:rPr lang="en-US" altLang="ja-JP" sz="1200" dirty="0">
                <a:solidFill>
                  <a:schemeClr val="bg2">
                    <a:lumMod val="10000"/>
                  </a:schemeClr>
                </a:solidFill>
                <a:effectLst>
                  <a:outerShdw blurRad="38100" dist="38100" dir="2700000" algn="tl">
                    <a:srgbClr val="000000">
                      <a:alpha val="43137"/>
                    </a:srgbClr>
                  </a:outerShdw>
                </a:effectLst>
                <a:latin typeface="+mj-lt"/>
              </a:rPr>
              <a:t>athematical biology</a:t>
            </a:r>
          </a:p>
          <a:p>
            <a:pPr algn="ctr"/>
            <a:r>
              <a:rPr lang="en-US" altLang="ja-JP" sz="1200" b="1" dirty="0" smtClean="0">
                <a:solidFill>
                  <a:schemeClr val="bg2">
                    <a:lumMod val="10000"/>
                  </a:schemeClr>
                </a:solidFill>
                <a:effectLst>
                  <a:outerShdw blurRad="38100" dist="38100" dir="2700000" algn="tl">
                    <a:srgbClr val="000000">
                      <a:alpha val="43137"/>
                    </a:srgbClr>
                  </a:outerShdw>
                </a:effectLst>
                <a:latin typeface="+mj-lt"/>
              </a:rPr>
              <a:t>B</a:t>
            </a:r>
            <a:r>
              <a:rPr lang="en-US" altLang="ja-JP" sz="1200" dirty="0" smtClean="0">
                <a:solidFill>
                  <a:schemeClr val="bg2">
                    <a:lumMod val="10000"/>
                  </a:schemeClr>
                </a:solidFill>
                <a:effectLst>
                  <a:outerShdw blurRad="38100" dist="38100" dir="2700000" algn="tl">
                    <a:srgbClr val="000000">
                      <a:alpha val="43137"/>
                    </a:srgbClr>
                  </a:outerShdw>
                </a:effectLst>
                <a:latin typeface="+mj-lt"/>
              </a:rPr>
              <a:t>ioinformatics</a:t>
            </a:r>
            <a:endParaRPr lang="en-US" altLang="ja-JP" sz="1200" dirty="0">
              <a:solidFill>
                <a:schemeClr val="bg2">
                  <a:lumMod val="10000"/>
                </a:schemeClr>
              </a:solidFill>
              <a:effectLst>
                <a:outerShdw blurRad="38100" dist="38100" dir="2700000" algn="tl">
                  <a:srgbClr val="000000">
                    <a:alpha val="43137"/>
                  </a:srgbClr>
                </a:outerShdw>
              </a:effectLst>
              <a:latin typeface="+mj-lt"/>
            </a:endParaRPr>
          </a:p>
          <a:p>
            <a:pPr algn="ctr"/>
            <a:r>
              <a:rPr lang="en-US" altLang="ja-JP" sz="1200" b="1" dirty="0">
                <a:solidFill>
                  <a:schemeClr val="bg2">
                    <a:lumMod val="10000"/>
                  </a:schemeClr>
                </a:solidFill>
                <a:effectLst>
                  <a:outerShdw blurRad="38100" dist="38100" dir="2700000" algn="tl">
                    <a:srgbClr val="000000">
                      <a:alpha val="43137"/>
                    </a:srgbClr>
                  </a:outerShdw>
                </a:effectLst>
                <a:latin typeface="+mj-lt"/>
              </a:rPr>
              <a:t>B</a:t>
            </a:r>
            <a:r>
              <a:rPr lang="en-US" altLang="ja-JP" sz="1200" dirty="0">
                <a:solidFill>
                  <a:schemeClr val="bg2">
                    <a:lumMod val="10000"/>
                  </a:schemeClr>
                </a:solidFill>
                <a:effectLst>
                  <a:outerShdw blurRad="38100" dist="38100" dir="2700000" algn="tl">
                    <a:srgbClr val="000000">
                      <a:alpha val="43137"/>
                    </a:srgbClr>
                  </a:outerShdw>
                </a:effectLst>
                <a:latin typeface="+mj-lt"/>
              </a:rPr>
              <a:t>ioengineering</a:t>
            </a:r>
          </a:p>
          <a:p>
            <a:pPr algn="ctr"/>
            <a:r>
              <a:rPr lang="en-US" altLang="ja-JP" sz="1200" b="1" dirty="0">
                <a:solidFill>
                  <a:schemeClr val="bg2">
                    <a:lumMod val="10000"/>
                  </a:schemeClr>
                </a:solidFill>
                <a:effectLst>
                  <a:outerShdw blurRad="38100" dist="38100" dir="2700000" algn="tl">
                    <a:srgbClr val="000000">
                      <a:alpha val="43137"/>
                    </a:srgbClr>
                  </a:outerShdw>
                </a:effectLst>
                <a:latin typeface="+mj-lt"/>
              </a:rPr>
              <a:t>S</a:t>
            </a:r>
            <a:r>
              <a:rPr lang="en-US" altLang="ja-JP" sz="1200" dirty="0">
                <a:solidFill>
                  <a:schemeClr val="bg2">
                    <a:lumMod val="10000"/>
                  </a:schemeClr>
                </a:solidFill>
                <a:effectLst>
                  <a:outerShdw blurRad="38100" dist="38100" dir="2700000" algn="tl">
                    <a:srgbClr val="000000">
                      <a:alpha val="43137"/>
                    </a:srgbClr>
                  </a:outerShdw>
                </a:effectLst>
                <a:latin typeface="+mj-lt"/>
              </a:rPr>
              <a:t>tructural biology</a:t>
            </a:r>
          </a:p>
          <a:p>
            <a:pPr algn="ctr"/>
            <a:r>
              <a:rPr lang="en-US" altLang="ja-JP" sz="1200" b="1" dirty="0">
                <a:solidFill>
                  <a:schemeClr val="bg2">
                    <a:lumMod val="10000"/>
                  </a:schemeClr>
                </a:solidFill>
                <a:effectLst>
                  <a:outerShdw blurRad="38100" dist="38100" dir="2700000" algn="tl">
                    <a:srgbClr val="000000">
                      <a:alpha val="43137"/>
                    </a:srgbClr>
                  </a:outerShdw>
                </a:effectLst>
                <a:latin typeface="+mj-lt"/>
              </a:rPr>
              <a:t>F</a:t>
            </a:r>
            <a:r>
              <a:rPr lang="en-US" altLang="ja-JP" sz="1200" dirty="0">
                <a:solidFill>
                  <a:schemeClr val="bg2">
                    <a:lumMod val="10000"/>
                  </a:schemeClr>
                </a:solidFill>
                <a:effectLst>
                  <a:outerShdw blurRad="38100" dist="38100" dir="2700000" algn="tl">
                    <a:srgbClr val="000000">
                      <a:alpha val="43137"/>
                    </a:srgbClr>
                  </a:outerShdw>
                </a:effectLst>
                <a:latin typeface="+mj-lt"/>
              </a:rPr>
              <a:t>unctional biochemistry</a:t>
            </a:r>
          </a:p>
          <a:p>
            <a:pPr algn="ctr"/>
            <a:r>
              <a:rPr lang="en-US" altLang="ja-JP" sz="1200" b="1" dirty="0">
                <a:solidFill>
                  <a:schemeClr val="bg2">
                    <a:lumMod val="10000"/>
                  </a:schemeClr>
                </a:solidFill>
                <a:effectLst>
                  <a:outerShdw blurRad="38100" dist="38100" dir="2700000" algn="tl">
                    <a:srgbClr val="000000">
                      <a:alpha val="43137"/>
                    </a:srgbClr>
                  </a:outerShdw>
                </a:effectLst>
                <a:latin typeface="+mj-lt"/>
              </a:rPr>
              <a:t>B</a:t>
            </a:r>
            <a:r>
              <a:rPr lang="en-US" altLang="ja-JP" sz="1200" dirty="0">
                <a:solidFill>
                  <a:schemeClr val="bg2">
                    <a:lumMod val="10000"/>
                  </a:schemeClr>
                </a:solidFill>
                <a:effectLst>
                  <a:outerShdw blurRad="38100" dist="38100" dir="2700000" algn="tl">
                    <a:srgbClr val="000000">
                      <a:alpha val="43137"/>
                    </a:srgbClr>
                  </a:outerShdw>
                </a:effectLst>
                <a:latin typeface="+mj-lt"/>
              </a:rPr>
              <a:t>iophysics</a:t>
            </a:r>
          </a:p>
          <a:p>
            <a:pPr algn="ctr"/>
            <a:r>
              <a:rPr lang="en-US" altLang="ja-JP" sz="1200" b="1" dirty="0">
                <a:solidFill>
                  <a:schemeClr val="bg2">
                    <a:lumMod val="10000"/>
                  </a:schemeClr>
                </a:solidFill>
                <a:effectLst>
                  <a:outerShdw blurRad="38100" dist="38100" dir="2700000" algn="tl">
                    <a:srgbClr val="000000">
                      <a:alpha val="43137"/>
                    </a:srgbClr>
                  </a:outerShdw>
                </a:effectLst>
                <a:latin typeface="+mj-lt"/>
              </a:rPr>
              <a:t>B</a:t>
            </a:r>
            <a:r>
              <a:rPr lang="en-US" altLang="ja-JP" sz="1200" dirty="0">
                <a:solidFill>
                  <a:schemeClr val="bg2">
                    <a:lumMod val="10000"/>
                  </a:schemeClr>
                </a:solidFill>
                <a:effectLst>
                  <a:outerShdw blurRad="38100" dist="38100" dir="2700000" algn="tl">
                    <a:srgbClr val="000000">
                      <a:alpha val="43137"/>
                    </a:srgbClr>
                  </a:outerShdw>
                </a:effectLst>
                <a:latin typeface="+mj-lt"/>
              </a:rPr>
              <a:t>iochemistry</a:t>
            </a:r>
          </a:p>
          <a:p>
            <a:pPr algn="ctr"/>
            <a:r>
              <a:rPr lang="en-US" altLang="ja-JP" sz="1200" b="1" dirty="0">
                <a:solidFill>
                  <a:schemeClr val="bg2">
                    <a:lumMod val="10000"/>
                  </a:schemeClr>
                </a:solidFill>
                <a:effectLst>
                  <a:outerShdw blurRad="38100" dist="38100" dir="2700000" algn="tl">
                    <a:srgbClr val="000000">
                      <a:alpha val="43137"/>
                    </a:srgbClr>
                  </a:outerShdw>
                </a:effectLst>
                <a:latin typeface="+mj-lt"/>
              </a:rPr>
              <a:t>A</a:t>
            </a:r>
            <a:r>
              <a:rPr lang="en-US" altLang="ja-JP" sz="1200" dirty="0">
                <a:solidFill>
                  <a:schemeClr val="bg2">
                    <a:lumMod val="10000"/>
                  </a:schemeClr>
                </a:solidFill>
                <a:effectLst>
                  <a:outerShdw blurRad="38100" dist="38100" dir="2700000" algn="tl">
                    <a:srgbClr val="000000">
                      <a:alpha val="43137"/>
                    </a:srgbClr>
                  </a:outerShdw>
                </a:effectLst>
                <a:latin typeface="+mj-lt"/>
              </a:rPr>
              <a:t>pplied Biochemistry</a:t>
            </a:r>
          </a:p>
          <a:p>
            <a:pPr algn="ctr"/>
            <a:r>
              <a:rPr lang="en-US" altLang="ja-JP" sz="1200" b="1" dirty="0">
                <a:solidFill>
                  <a:schemeClr val="bg2">
                    <a:lumMod val="10000"/>
                  </a:schemeClr>
                </a:solidFill>
                <a:effectLst>
                  <a:outerShdw blurRad="38100" dist="38100" dir="2700000" algn="tl">
                    <a:srgbClr val="000000">
                      <a:alpha val="43137"/>
                    </a:srgbClr>
                  </a:outerShdw>
                </a:effectLst>
                <a:latin typeface="+mj-lt"/>
              </a:rPr>
              <a:t>I</a:t>
            </a:r>
            <a:r>
              <a:rPr lang="en-US" altLang="ja-JP" sz="1200" dirty="0">
                <a:solidFill>
                  <a:schemeClr val="bg2">
                    <a:lumMod val="10000"/>
                  </a:schemeClr>
                </a:solidFill>
                <a:effectLst>
                  <a:outerShdw blurRad="38100" dist="38100" dir="2700000" algn="tl">
                    <a:srgbClr val="000000">
                      <a:alpha val="43137"/>
                    </a:srgbClr>
                  </a:outerShdw>
                </a:effectLst>
                <a:latin typeface="+mj-lt"/>
              </a:rPr>
              <a:t>mmunology</a:t>
            </a:r>
          </a:p>
          <a:p>
            <a:pPr algn="ctr"/>
            <a:r>
              <a:rPr lang="en-US" altLang="ja-JP" sz="1200" b="1" dirty="0">
                <a:solidFill>
                  <a:schemeClr val="bg2">
                    <a:lumMod val="10000"/>
                  </a:schemeClr>
                </a:solidFill>
                <a:effectLst>
                  <a:outerShdw blurRad="38100" dist="38100" dir="2700000" algn="tl">
                    <a:srgbClr val="000000">
                      <a:alpha val="43137"/>
                    </a:srgbClr>
                  </a:outerShdw>
                </a:effectLst>
                <a:latin typeface="+mj-lt"/>
              </a:rPr>
              <a:t>N</a:t>
            </a:r>
            <a:r>
              <a:rPr lang="en-US" altLang="ja-JP" sz="1200" dirty="0">
                <a:solidFill>
                  <a:schemeClr val="bg2">
                    <a:lumMod val="10000"/>
                  </a:schemeClr>
                </a:solidFill>
                <a:effectLst>
                  <a:outerShdw blurRad="38100" dist="38100" dir="2700000" algn="tl">
                    <a:srgbClr val="000000">
                      <a:alpha val="43137"/>
                    </a:srgbClr>
                  </a:outerShdw>
                </a:effectLst>
                <a:latin typeface="+mj-lt"/>
              </a:rPr>
              <a:t>eurobiology</a:t>
            </a:r>
          </a:p>
          <a:p>
            <a:pPr algn="ctr"/>
            <a:r>
              <a:rPr lang="en-US" altLang="ja-JP" sz="1200" b="1" dirty="0">
                <a:solidFill>
                  <a:schemeClr val="bg2">
                    <a:lumMod val="10000"/>
                  </a:schemeClr>
                </a:solidFill>
                <a:effectLst>
                  <a:outerShdw blurRad="38100" dist="38100" dir="2700000" algn="tl">
                    <a:srgbClr val="000000">
                      <a:alpha val="43137"/>
                    </a:srgbClr>
                  </a:outerShdw>
                </a:effectLst>
                <a:latin typeface="+mj-lt"/>
              </a:rPr>
              <a:t>M</a:t>
            </a:r>
            <a:r>
              <a:rPr lang="en-US" altLang="ja-JP" sz="1200" dirty="0">
                <a:solidFill>
                  <a:schemeClr val="bg2">
                    <a:lumMod val="10000"/>
                  </a:schemeClr>
                </a:solidFill>
                <a:effectLst>
                  <a:outerShdw blurRad="38100" dist="38100" dir="2700000" algn="tl">
                    <a:srgbClr val="000000">
                      <a:alpha val="43137"/>
                    </a:srgbClr>
                  </a:outerShdw>
                </a:effectLst>
                <a:latin typeface="+mj-lt"/>
              </a:rPr>
              <a:t>edicinal chemistry</a:t>
            </a:r>
          </a:p>
          <a:p>
            <a:pPr algn="ctr"/>
            <a:r>
              <a:rPr lang="en-US" altLang="ja-JP" sz="1200" b="1" dirty="0">
                <a:solidFill>
                  <a:schemeClr val="bg2">
                    <a:lumMod val="10000"/>
                  </a:schemeClr>
                </a:solidFill>
                <a:effectLst>
                  <a:outerShdw blurRad="38100" dist="38100" dir="2700000" algn="tl">
                    <a:srgbClr val="000000">
                      <a:alpha val="43137"/>
                    </a:srgbClr>
                  </a:outerShdw>
                </a:effectLst>
                <a:latin typeface="+mj-lt"/>
              </a:rPr>
              <a:t>P</a:t>
            </a:r>
            <a:r>
              <a:rPr lang="en-US" altLang="ja-JP" sz="1200" dirty="0">
                <a:solidFill>
                  <a:schemeClr val="bg2">
                    <a:lumMod val="10000"/>
                  </a:schemeClr>
                </a:solidFill>
                <a:effectLst>
                  <a:outerShdw blurRad="38100" dist="38100" dir="2700000" algn="tl">
                    <a:srgbClr val="000000">
                      <a:alpha val="43137"/>
                    </a:srgbClr>
                  </a:outerShdw>
                </a:effectLst>
                <a:latin typeface="+mj-lt"/>
              </a:rPr>
              <a:t>lant molecular biology</a:t>
            </a:r>
            <a:r>
              <a:rPr lang="ja-JP" altLang="en-US" sz="1200" dirty="0">
                <a:solidFill>
                  <a:schemeClr val="bg2">
                    <a:lumMod val="10000"/>
                  </a:schemeClr>
                </a:solidFill>
                <a:effectLst>
                  <a:outerShdw blurRad="38100" dist="38100" dir="2700000" algn="tl">
                    <a:srgbClr val="000000">
                      <a:alpha val="43137"/>
                    </a:srgbClr>
                  </a:outerShdw>
                </a:effectLst>
                <a:latin typeface="+mj-lt"/>
              </a:rPr>
              <a:t>・</a:t>
            </a:r>
            <a:r>
              <a:rPr lang="en-US" altLang="ja-JP" sz="1200" dirty="0">
                <a:solidFill>
                  <a:schemeClr val="bg2">
                    <a:lumMod val="10000"/>
                  </a:schemeClr>
                </a:solidFill>
                <a:effectLst>
                  <a:outerShdw blurRad="38100" dist="38100" dir="2700000" algn="tl">
                    <a:srgbClr val="000000">
                      <a:alpha val="43137"/>
                    </a:srgbClr>
                  </a:outerShdw>
                </a:effectLst>
                <a:latin typeface="+mj-lt"/>
              </a:rPr>
              <a:t>plant physiology</a:t>
            </a:r>
          </a:p>
          <a:p>
            <a:pPr algn="ctr"/>
            <a:r>
              <a:rPr lang="en-US" altLang="ja-JP" sz="1200" b="1" dirty="0">
                <a:solidFill>
                  <a:schemeClr val="bg2">
                    <a:lumMod val="10000"/>
                  </a:schemeClr>
                </a:solidFill>
                <a:effectLst>
                  <a:outerShdw blurRad="38100" dist="38100" dir="2700000" algn="tl">
                    <a:srgbClr val="000000">
                      <a:alpha val="43137"/>
                    </a:srgbClr>
                  </a:outerShdw>
                </a:effectLst>
                <a:latin typeface="+mj-lt"/>
              </a:rPr>
              <a:t>I</a:t>
            </a:r>
            <a:r>
              <a:rPr lang="en-US" altLang="ja-JP" sz="1200" dirty="0">
                <a:solidFill>
                  <a:schemeClr val="bg2">
                    <a:lumMod val="10000"/>
                  </a:schemeClr>
                </a:solidFill>
                <a:effectLst>
                  <a:outerShdw blurRad="38100" dist="38100" dir="2700000" algn="tl">
                    <a:srgbClr val="000000">
                      <a:alpha val="43137"/>
                    </a:srgbClr>
                  </a:outerShdw>
                </a:effectLst>
                <a:latin typeface="+mj-lt"/>
              </a:rPr>
              <a:t>nsect science</a:t>
            </a:r>
          </a:p>
          <a:p>
            <a:pPr algn="ctr"/>
            <a:r>
              <a:rPr lang="en-US" altLang="ja-JP" sz="1200" b="1" dirty="0">
                <a:solidFill>
                  <a:schemeClr val="bg2">
                    <a:lumMod val="10000"/>
                  </a:schemeClr>
                </a:solidFill>
                <a:effectLst>
                  <a:outerShdw blurRad="38100" dist="38100" dir="2700000" algn="tl">
                    <a:srgbClr val="000000">
                      <a:alpha val="43137"/>
                    </a:srgbClr>
                  </a:outerShdw>
                </a:effectLst>
                <a:latin typeface="+mj-lt"/>
              </a:rPr>
              <a:t>B</a:t>
            </a:r>
            <a:r>
              <a:rPr lang="en-US" altLang="ja-JP" sz="1200" dirty="0">
                <a:solidFill>
                  <a:schemeClr val="bg2">
                    <a:lumMod val="10000"/>
                  </a:schemeClr>
                </a:solidFill>
                <a:effectLst>
                  <a:outerShdw blurRad="38100" dist="38100" dir="2700000" algn="tl">
                    <a:srgbClr val="000000">
                      <a:alpha val="43137"/>
                    </a:srgbClr>
                  </a:outerShdw>
                </a:effectLst>
                <a:latin typeface="+mj-lt"/>
              </a:rPr>
              <a:t>iological anthropology</a:t>
            </a:r>
          </a:p>
          <a:p>
            <a:pPr algn="ctr"/>
            <a:r>
              <a:rPr lang="en-US" altLang="ja-JP" sz="1200" b="1" dirty="0">
                <a:solidFill>
                  <a:schemeClr val="bg2">
                    <a:lumMod val="10000"/>
                  </a:schemeClr>
                </a:solidFill>
                <a:effectLst>
                  <a:outerShdw blurRad="38100" dist="38100" dir="2700000" algn="tl">
                    <a:srgbClr val="000000">
                      <a:alpha val="43137"/>
                    </a:srgbClr>
                  </a:outerShdw>
                </a:effectLst>
                <a:latin typeface="+mj-lt"/>
              </a:rPr>
              <a:t>C</a:t>
            </a:r>
            <a:r>
              <a:rPr lang="en-US" altLang="ja-JP" sz="1200" dirty="0">
                <a:solidFill>
                  <a:schemeClr val="bg2">
                    <a:lumMod val="10000"/>
                  </a:schemeClr>
                </a:solidFill>
                <a:effectLst>
                  <a:outerShdw blurRad="38100" dist="38100" dir="2700000" algn="tl">
                    <a:srgbClr val="000000">
                      <a:alpha val="43137"/>
                    </a:srgbClr>
                  </a:outerShdw>
                </a:effectLst>
                <a:latin typeface="+mj-lt"/>
              </a:rPr>
              <a:t>onservation of biological resources</a:t>
            </a:r>
          </a:p>
          <a:p>
            <a:pPr algn="ctr"/>
            <a:r>
              <a:rPr lang="en-US" altLang="ja-JP" sz="1200" b="1" dirty="0" smtClean="0">
                <a:solidFill>
                  <a:schemeClr val="bg2">
                    <a:lumMod val="10000"/>
                  </a:schemeClr>
                </a:solidFill>
                <a:effectLst>
                  <a:outerShdw blurRad="38100" dist="38100" dir="2700000" algn="tl">
                    <a:srgbClr val="000000">
                      <a:alpha val="43137"/>
                    </a:srgbClr>
                  </a:outerShdw>
                </a:effectLst>
                <a:latin typeface="+mj-lt"/>
              </a:rPr>
              <a:t>P</a:t>
            </a:r>
            <a:r>
              <a:rPr lang="en-US" altLang="ja-JP" sz="1200" dirty="0" smtClean="0">
                <a:solidFill>
                  <a:schemeClr val="bg2">
                    <a:lumMod val="10000"/>
                  </a:schemeClr>
                </a:solidFill>
                <a:effectLst>
                  <a:outerShdw blurRad="38100" dist="38100" dir="2700000" algn="tl">
                    <a:srgbClr val="000000">
                      <a:alpha val="43137"/>
                    </a:srgbClr>
                  </a:outerShdw>
                </a:effectLst>
                <a:latin typeface="+mj-lt"/>
              </a:rPr>
              <a:t>aleontology</a:t>
            </a:r>
          </a:p>
          <a:p>
            <a:pPr algn="ctr"/>
            <a:r>
              <a:rPr lang="en-US" altLang="ja-JP" sz="1200" b="1" dirty="0" smtClean="0">
                <a:solidFill>
                  <a:schemeClr val="bg2">
                    <a:lumMod val="10000"/>
                  </a:schemeClr>
                </a:solidFill>
                <a:effectLst>
                  <a:outerShdw blurRad="38100" dist="38100" dir="2700000" algn="tl">
                    <a:srgbClr val="000000">
                      <a:alpha val="43137"/>
                    </a:srgbClr>
                  </a:outerShdw>
                </a:effectLst>
                <a:latin typeface="+mj-lt"/>
              </a:rPr>
              <a:t>E</a:t>
            </a:r>
            <a:r>
              <a:rPr lang="en-US" altLang="ja-JP" sz="1200" dirty="0" smtClean="0">
                <a:solidFill>
                  <a:schemeClr val="bg2">
                    <a:lumMod val="10000"/>
                  </a:schemeClr>
                </a:solidFill>
                <a:effectLst>
                  <a:outerShdw blurRad="38100" dist="38100" dir="2700000" algn="tl">
                    <a:srgbClr val="000000">
                      <a:alpha val="43137"/>
                    </a:srgbClr>
                  </a:outerShdw>
                </a:effectLst>
                <a:latin typeface="+mj-lt"/>
              </a:rPr>
              <a:t>cology</a:t>
            </a:r>
            <a:r>
              <a:rPr lang="ja-JP" altLang="en-US" sz="1200" dirty="0" smtClean="0">
                <a:solidFill>
                  <a:schemeClr val="bg2">
                    <a:lumMod val="10000"/>
                  </a:schemeClr>
                </a:solidFill>
                <a:effectLst>
                  <a:outerShdw blurRad="38100" dist="38100" dir="2700000" algn="tl">
                    <a:srgbClr val="000000">
                      <a:alpha val="43137"/>
                    </a:srgbClr>
                  </a:outerShdw>
                </a:effectLst>
                <a:latin typeface="+mj-lt"/>
              </a:rPr>
              <a:t>・</a:t>
            </a:r>
            <a:r>
              <a:rPr lang="en-US" altLang="ja-JP" sz="1200" dirty="0" smtClean="0">
                <a:solidFill>
                  <a:schemeClr val="bg2">
                    <a:lumMod val="10000"/>
                  </a:schemeClr>
                </a:solidFill>
                <a:effectLst>
                  <a:outerShdw blurRad="38100" dist="38100" dir="2700000" algn="tl">
                    <a:srgbClr val="000000">
                      <a:alpha val="43137"/>
                    </a:srgbClr>
                  </a:outerShdw>
                </a:effectLst>
                <a:latin typeface="+mj-lt"/>
              </a:rPr>
              <a:t>Environmental science</a:t>
            </a:r>
            <a:endParaRPr kumimoji="1" lang="en-US" altLang="ja-JP" sz="1200" dirty="0">
              <a:solidFill>
                <a:schemeClr val="bg2">
                  <a:lumMod val="10000"/>
                </a:schemeClr>
              </a:solidFill>
              <a:effectLst>
                <a:outerShdw blurRad="38100" dist="38100" dir="2700000" algn="tl">
                  <a:srgbClr val="000000">
                    <a:alpha val="43137"/>
                  </a:srgbClr>
                </a:outerShdw>
              </a:effectLst>
              <a:latin typeface="+mj-lt"/>
            </a:endParaRPr>
          </a:p>
        </p:txBody>
      </p:sp>
      <p:sp>
        <p:nvSpPr>
          <p:cNvPr id="11" name="フローチャート: 抜出し 10"/>
          <p:cNvSpPr/>
          <p:nvPr/>
        </p:nvSpPr>
        <p:spPr>
          <a:xfrm rot="8993269">
            <a:off x="1503222" y="845484"/>
            <a:ext cx="475217" cy="422404"/>
          </a:xfrm>
          <a:prstGeom prst="flowChartExtra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フローチャート: 抜出し 11"/>
          <p:cNvSpPr/>
          <p:nvPr/>
        </p:nvSpPr>
        <p:spPr>
          <a:xfrm rot="8993269">
            <a:off x="3316425" y="869934"/>
            <a:ext cx="459019" cy="431800"/>
          </a:xfrm>
          <a:prstGeom prst="flowChartExtra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フローチャート: 抜出し 12"/>
          <p:cNvSpPr/>
          <p:nvPr/>
        </p:nvSpPr>
        <p:spPr>
          <a:xfrm rot="8993269">
            <a:off x="5077997" y="878886"/>
            <a:ext cx="459019" cy="431800"/>
          </a:xfrm>
          <a:prstGeom prst="flowChartExtra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フローチャート: 抜出し 13"/>
          <p:cNvSpPr/>
          <p:nvPr/>
        </p:nvSpPr>
        <p:spPr>
          <a:xfrm rot="8993269">
            <a:off x="6896566" y="888410"/>
            <a:ext cx="459019" cy="431800"/>
          </a:xfrm>
          <a:prstGeom prst="flowChartExtra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フローチャート: 抜出し 14"/>
          <p:cNvSpPr/>
          <p:nvPr/>
        </p:nvSpPr>
        <p:spPr>
          <a:xfrm rot="8993269">
            <a:off x="8717444" y="888411"/>
            <a:ext cx="459019" cy="431800"/>
          </a:xfrm>
          <a:prstGeom prst="flowChartExtra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1841540" y="2183202"/>
            <a:ext cx="1807453" cy="1600438"/>
          </a:xfrm>
          <a:prstGeom prst="rect">
            <a:avLst/>
          </a:prstGeom>
          <a:noFill/>
        </p:spPr>
        <p:txBody>
          <a:bodyPr wrap="square" rtlCol="0">
            <a:spAutoFit/>
          </a:bodyPr>
          <a:lstStyle/>
          <a:p>
            <a:pPr algn="ctr"/>
            <a:r>
              <a:rPr kumimoji="1" lang="en-US" altLang="ja-JP" sz="1400" b="1" dirty="0" smtClean="0">
                <a:solidFill>
                  <a:schemeClr val="bg2">
                    <a:lumMod val="10000"/>
                  </a:schemeClr>
                </a:solidFill>
                <a:effectLst>
                  <a:outerShdw blurRad="38100" dist="38100" dir="2700000" algn="tl">
                    <a:srgbClr val="000000">
                      <a:alpha val="43137"/>
                    </a:srgbClr>
                  </a:outerShdw>
                </a:effectLst>
                <a:latin typeface="+mj-lt"/>
              </a:rPr>
              <a:t>O</a:t>
            </a:r>
            <a:r>
              <a:rPr kumimoji="1" lang="en-US" altLang="ja-JP" sz="1400" dirty="0" smtClean="0">
                <a:solidFill>
                  <a:schemeClr val="bg2">
                    <a:lumMod val="10000"/>
                  </a:schemeClr>
                </a:solidFill>
                <a:effectLst>
                  <a:outerShdw blurRad="38100" dist="38100" dir="2700000" algn="tl">
                    <a:srgbClr val="000000">
                      <a:alpha val="43137"/>
                    </a:srgbClr>
                  </a:outerShdw>
                </a:effectLst>
                <a:latin typeface="+mj-lt"/>
              </a:rPr>
              <a:t>bservational Astronomy</a:t>
            </a:r>
          </a:p>
          <a:p>
            <a:pPr algn="ctr"/>
            <a:r>
              <a:rPr kumimoji="1" lang="en-US" altLang="ja-JP" sz="1400" b="1" dirty="0" smtClean="0">
                <a:solidFill>
                  <a:schemeClr val="bg2">
                    <a:lumMod val="10000"/>
                  </a:schemeClr>
                </a:solidFill>
                <a:effectLst>
                  <a:outerShdw blurRad="38100" dist="38100" dir="2700000" algn="tl">
                    <a:srgbClr val="000000">
                      <a:alpha val="43137"/>
                    </a:srgbClr>
                  </a:outerShdw>
                </a:effectLst>
                <a:latin typeface="+mj-lt"/>
              </a:rPr>
              <a:t>T</a:t>
            </a:r>
            <a:r>
              <a:rPr kumimoji="1" lang="en-US" altLang="ja-JP" sz="1400" dirty="0" smtClean="0">
                <a:solidFill>
                  <a:schemeClr val="bg2">
                    <a:lumMod val="10000"/>
                  </a:schemeClr>
                </a:solidFill>
                <a:effectLst>
                  <a:outerShdw blurRad="38100" dist="38100" dir="2700000" algn="tl">
                    <a:srgbClr val="000000">
                      <a:alpha val="43137"/>
                    </a:srgbClr>
                  </a:outerShdw>
                </a:effectLst>
                <a:latin typeface="+mj-lt"/>
              </a:rPr>
              <a:t>heoretical Astronomy</a:t>
            </a:r>
          </a:p>
          <a:p>
            <a:pPr algn="ctr"/>
            <a:r>
              <a:rPr kumimoji="1" lang="en-US" altLang="ja-JP" sz="1400" b="1" dirty="0">
                <a:solidFill>
                  <a:schemeClr val="bg2">
                    <a:lumMod val="10000"/>
                  </a:schemeClr>
                </a:solidFill>
                <a:effectLst>
                  <a:outerShdw blurRad="38100" dist="38100" dir="2700000" algn="tl">
                    <a:srgbClr val="000000">
                      <a:alpha val="43137"/>
                    </a:srgbClr>
                  </a:outerShdw>
                </a:effectLst>
                <a:latin typeface="+mj-lt"/>
              </a:rPr>
              <a:t>G</a:t>
            </a:r>
            <a:r>
              <a:rPr kumimoji="1" lang="en-US" altLang="ja-JP" sz="1400" dirty="0">
                <a:solidFill>
                  <a:schemeClr val="bg2">
                    <a:lumMod val="10000"/>
                  </a:schemeClr>
                </a:solidFill>
                <a:effectLst>
                  <a:outerShdw blurRad="38100" dist="38100" dir="2700000" algn="tl">
                    <a:srgbClr val="000000">
                      <a:alpha val="43137"/>
                    </a:srgbClr>
                  </a:outerShdw>
                </a:effectLst>
                <a:latin typeface="+mj-lt"/>
              </a:rPr>
              <a:t>alaxy, Cosmology</a:t>
            </a:r>
            <a:endParaRPr kumimoji="1" lang="ja-JP" altLang="ja-JP" sz="1400" dirty="0">
              <a:solidFill>
                <a:schemeClr val="bg2">
                  <a:lumMod val="10000"/>
                </a:schemeClr>
              </a:solidFill>
              <a:effectLst>
                <a:outerShdw blurRad="38100" dist="38100" dir="2700000" algn="tl">
                  <a:srgbClr val="000000">
                    <a:alpha val="43137"/>
                  </a:srgbClr>
                </a:outerShdw>
              </a:effectLst>
              <a:latin typeface="+mj-lt"/>
            </a:endParaRPr>
          </a:p>
          <a:p>
            <a:pPr algn="ctr"/>
            <a:r>
              <a:rPr kumimoji="1" lang="en-US" altLang="ja-JP" sz="1400" b="1" dirty="0">
                <a:solidFill>
                  <a:schemeClr val="bg2">
                    <a:lumMod val="10000"/>
                  </a:schemeClr>
                </a:solidFill>
                <a:effectLst>
                  <a:outerShdw blurRad="38100" dist="38100" dir="2700000" algn="tl">
                    <a:srgbClr val="000000">
                      <a:alpha val="43137"/>
                    </a:srgbClr>
                  </a:outerShdw>
                </a:effectLst>
                <a:latin typeface="+mj-lt"/>
              </a:rPr>
              <a:t>S</a:t>
            </a:r>
            <a:r>
              <a:rPr kumimoji="1" lang="en-US" altLang="ja-JP" sz="1400" dirty="0">
                <a:solidFill>
                  <a:schemeClr val="bg2">
                    <a:lumMod val="10000"/>
                  </a:schemeClr>
                </a:solidFill>
                <a:effectLst>
                  <a:outerShdw blurRad="38100" dist="38100" dir="2700000" algn="tl">
                    <a:srgbClr val="000000">
                      <a:alpha val="43137"/>
                    </a:srgbClr>
                  </a:outerShdw>
                </a:effectLst>
                <a:latin typeface="+mj-lt"/>
              </a:rPr>
              <a:t>tellar, Interstellar </a:t>
            </a:r>
            <a:r>
              <a:rPr kumimoji="1" lang="en-US" altLang="ja-JP" sz="1400" b="1" dirty="0">
                <a:solidFill>
                  <a:schemeClr val="bg2">
                    <a:lumMod val="10000"/>
                  </a:schemeClr>
                </a:solidFill>
                <a:effectLst>
                  <a:outerShdw blurRad="38100" dist="38100" dir="2700000" algn="tl">
                    <a:srgbClr val="000000">
                      <a:alpha val="43137"/>
                    </a:srgbClr>
                  </a:outerShdw>
                </a:effectLst>
                <a:latin typeface="+mj-lt"/>
              </a:rPr>
              <a:t>P</a:t>
            </a:r>
            <a:r>
              <a:rPr kumimoji="1" lang="en-US" altLang="ja-JP" sz="1400" dirty="0">
                <a:solidFill>
                  <a:schemeClr val="bg2">
                    <a:lumMod val="10000"/>
                  </a:schemeClr>
                </a:solidFill>
                <a:effectLst>
                  <a:outerShdw blurRad="38100" dist="38100" dir="2700000" algn="tl">
                    <a:srgbClr val="000000">
                      <a:alpha val="43137"/>
                    </a:srgbClr>
                  </a:outerShdw>
                </a:effectLst>
                <a:latin typeface="+mj-lt"/>
              </a:rPr>
              <a:t>hysics</a:t>
            </a:r>
            <a:endParaRPr kumimoji="1" lang="ja-JP" altLang="ja-JP" sz="1400" dirty="0">
              <a:solidFill>
                <a:schemeClr val="bg2">
                  <a:lumMod val="10000"/>
                </a:schemeClr>
              </a:solidFill>
              <a:effectLst>
                <a:outerShdw blurRad="38100" dist="38100" dir="2700000" algn="tl">
                  <a:srgbClr val="000000">
                    <a:alpha val="43137"/>
                  </a:srgbClr>
                </a:outerShdw>
              </a:effectLst>
              <a:latin typeface="+mj-lt"/>
            </a:endParaRPr>
          </a:p>
          <a:p>
            <a:pPr algn="ctr"/>
            <a:r>
              <a:rPr kumimoji="1" lang="en-US" altLang="ja-JP" sz="1400" dirty="0">
                <a:solidFill>
                  <a:schemeClr val="bg2">
                    <a:lumMod val="10000"/>
                  </a:schemeClr>
                </a:solidFill>
                <a:effectLst>
                  <a:outerShdw blurRad="38100" dist="38100" dir="2700000" algn="tl">
                    <a:srgbClr val="000000">
                      <a:alpha val="43137"/>
                    </a:srgbClr>
                  </a:outerShdw>
                </a:effectLst>
                <a:latin typeface="+mj-lt"/>
              </a:rPr>
              <a:t>Extrasolar Planet</a:t>
            </a:r>
            <a:endParaRPr kumimoji="1" lang="ja-JP" altLang="ja-JP" sz="1400" dirty="0">
              <a:solidFill>
                <a:schemeClr val="bg2">
                  <a:lumMod val="10000"/>
                </a:schemeClr>
              </a:solidFill>
              <a:effectLst>
                <a:outerShdw blurRad="38100" dist="38100" dir="2700000" algn="tl">
                  <a:srgbClr val="000000">
                    <a:alpha val="43137"/>
                  </a:srgbClr>
                </a:outerShdw>
              </a:effectLst>
              <a:latin typeface="+mj-lt"/>
            </a:endParaRPr>
          </a:p>
        </p:txBody>
      </p:sp>
      <p:sp>
        <p:nvSpPr>
          <p:cNvPr id="17" name="テキスト ボックス 16"/>
          <p:cNvSpPr txBox="1"/>
          <p:nvPr/>
        </p:nvSpPr>
        <p:spPr>
          <a:xfrm>
            <a:off x="3713531" y="2206926"/>
            <a:ext cx="1697796" cy="2031325"/>
          </a:xfrm>
          <a:prstGeom prst="rect">
            <a:avLst/>
          </a:prstGeom>
          <a:noFill/>
        </p:spPr>
        <p:txBody>
          <a:bodyPr wrap="square" rtlCol="0">
            <a:spAutoFit/>
          </a:bodyPr>
          <a:lstStyle/>
          <a:p>
            <a:pPr algn="ctr"/>
            <a:r>
              <a:rPr kumimoji="1" lang="en-US" altLang="ja-JP" sz="1400" b="1" dirty="0">
                <a:solidFill>
                  <a:schemeClr val="bg2">
                    <a:lumMod val="10000"/>
                  </a:schemeClr>
                </a:solidFill>
                <a:effectLst>
                  <a:outerShdw blurRad="38100" dist="38100" dir="2700000" algn="tl">
                    <a:srgbClr val="000000">
                      <a:alpha val="43137"/>
                    </a:srgbClr>
                  </a:outerShdw>
                </a:effectLst>
                <a:latin typeface="+mj-lt"/>
              </a:rPr>
              <a:t>A</a:t>
            </a:r>
            <a:r>
              <a:rPr kumimoji="1" lang="en-US" altLang="ja-JP" sz="1400" dirty="0">
                <a:solidFill>
                  <a:schemeClr val="bg2">
                    <a:lumMod val="10000"/>
                  </a:schemeClr>
                </a:solidFill>
                <a:effectLst>
                  <a:outerShdw blurRad="38100" dist="38100" dir="2700000" algn="tl">
                    <a:srgbClr val="000000">
                      <a:alpha val="43137"/>
                    </a:srgbClr>
                  </a:outerShdw>
                </a:effectLst>
                <a:latin typeface="+mj-lt"/>
              </a:rPr>
              <a:t>tmosphere and Oceanic Science</a:t>
            </a:r>
          </a:p>
          <a:p>
            <a:pPr algn="ctr"/>
            <a:r>
              <a:rPr kumimoji="1" lang="en-US" altLang="ja-JP" sz="1400" b="1" dirty="0">
                <a:solidFill>
                  <a:schemeClr val="bg2">
                    <a:lumMod val="10000"/>
                  </a:schemeClr>
                </a:solidFill>
                <a:effectLst>
                  <a:outerShdw blurRad="38100" dist="38100" dir="2700000" algn="tl">
                    <a:srgbClr val="000000">
                      <a:alpha val="43137"/>
                    </a:srgbClr>
                  </a:outerShdw>
                </a:effectLst>
                <a:latin typeface="+mj-lt"/>
              </a:rPr>
              <a:t>S</a:t>
            </a:r>
            <a:r>
              <a:rPr kumimoji="1" lang="en-US" altLang="ja-JP" sz="1400" dirty="0">
                <a:solidFill>
                  <a:schemeClr val="bg2">
                    <a:lumMod val="10000"/>
                  </a:schemeClr>
                </a:solidFill>
                <a:effectLst>
                  <a:outerShdw blurRad="38100" dist="38100" dir="2700000" algn="tl">
                    <a:srgbClr val="000000">
                      <a:alpha val="43137"/>
                    </a:srgbClr>
                  </a:outerShdw>
                </a:effectLst>
                <a:latin typeface="+mj-lt"/>
              </a:rPr>
              <a:t>pace and Planetary Science</a:t>
            </a:r>
          </a:p>
          <a:p>
            <a:pPr algn="ctr"/>
            <a:r>
              <a:rPr kumimoji="1" lang="en-US" altLang="ja-JP" sz="1400" b="1" dirty="0" smtClean="0">
                <a:solidFill>
                  <a:schemeClr val="bg2">
                    <a:lumMod val="10000"/>
                  </a:schemeClr>
                </a:solidFill>
                <a:effectLst>
                  <a:outerShdw blurRad="38100" dist="38100" dir="2700000" algn="tl">
                    <a:srgbClr val="000000">
                      <a:alpha val="43137"/>
                    </a:srgbClr>
                  </a:outerShdw>
                </a:effectLst>
                <a:latin typeface="+mj-lt"/>
              </a:rPr>
              <a:t>E</a:t>
            </a:r>
            <a:r>
              <a:rPr kumimoji="1" lang="en-US" altLang="ja-JP" sz="1400" dirty="0" smtClean="0">
                <a:solidFill>
                  <a:schemeClr val="bg2">
                    <a:lumMod val="10000"/>
                  </a:schemeClr>
                </a:solidFill>
                <a:effectLst>
                  <a:outerShdw blurRad="38100" dist="38100" dir="2700000" algn="tl">
                    <a:srgbClr val="000000">
                      <a:alpha val="43137"/>
                    </a:srgbClr>
                  </a:outerShdw>
                </a:effectLst>
                <a:latin typeface="+mj-lt"/>
              </a:rPr>
              <a:t>arth </a:t>
            </a:r>
            <a:r>
              <a:rPr kumimoji="1" lang="en-US" altLang="ja-JP" sz="1400" dirty="0">
                <a:solidFill>
                  <a:schemeClr val="bg2">
                    <a:lumMod val="10000"/>
                  </a:schemeClr>
                </a:solidFill>
                <a:effectLst>
                  <a:outerShdw blurRad="38100" dist="38100" dir="2700000" algn="tl">
                    <a:srgbClr val="000000">
                      <a:alpha val="43137"/>
                    </a:srgbClr>
                  </a:outerShdw>
                </a:effectLst>
                <a:latin typeface="+mj-lt"/>
              </a:rPr>
              <a:t>and Planetary </a:t>
            </a:r>
            <a:r>
              <a:rPr kumimoji="1" lang="en-US" altLang="ja-JP" sz="1400" dirty="0" smtClean="0">
                <a:solidFill>
                  <a:schemeClr val="bg2">
                    <a:lumMod val="10000"/>
                  </a:schemeClr>
                </a:solidFill>
                <a:effectLst>
                  <a:outerShdw blurRad="38100" dist="38100" dir="2700000" algn="tl">
                    <a:srgbClr val="000000">
                      <a:alpha val="43137"/>
                    </a:srgbClr>
                  </a:outerShdw>
                </a:effectLst>
                <a:latin typeface="+mj-lt"/>
              </a:rPr>
              <a:t>System Science</a:t>
            </a:r>
          </a:p>
          <a:p>
            <a:pPr algn="ctr"/>
            <a:r>
              <a:rPr kumimoji="1" lang="en-US" altLang="ja-JP" sz="1400" b="1" dirty="0">
                <a:solidFill>
                  <a:schemeClr val="bg2">
                    <a:lumMod val="10000"/>
                  </a:schemeClr>
                </a:solidFill>
                <a:effectLst>
                  <a:outerShdw blurRad="38100" dist="38100" dir="2700000" algn="tl">
                    <a:srgbClr val="000000">
                      <a:alpha val="43137"/>
                    </a:srgbClr>
                  </a:outerShdw>
                </a:effectLst>
                <a:latin typeface="+mj-lt"/>
              </a:rPr>
              <a:t>S</a:t>
            </a:r>
            <a:r>
              <a:rPr kumimoji="1" lang="en-US" altLang="ja-JP" sz="1400" dirty="0">
                <a:solidFill>
                  <a:schemeClr val="bg2">
                    <a:lumMod val="10000"/>
                  </a:schemeClr>
                </a:solidFill>
                <a:effectLst>
                  <a:outerShdw blurRad="38100" dist="38100" dir="2700000" algn="tl">
                    <a:srgbClr val="000000">
                      <a:alpha val="43137"/>
                    </a:srgbClr>
                  </a:outerShdw>
                </a:effectLst>
                <a:latin typeface="+mj-lt"/>
              </a:rPr>
              <a:t>olid Earth Science</a:t>
            </a:r>
          </a:p>
          <a:p>
            <a:pPr algn="ctr"/>
            <a:r>
              <a:rPr kumimoji="1" lang="en-US" altLang="ja-JP" sz="1400" b="1" dirty="0" smtClean="0">
                <a:solidFill>
                  <a:schemeClr val="bg2">
                    <a:lumMod val="10000"/>
                  </a:schemeClr>
                </a:solidFill>
                <a:effectLst>
                  <a:outerShdw blurRad="38100" dist="38100" dir="2700000" algn="tl">
                    <a:srgbClr val="000000">
                      <a:alpha val="43137"/>
                    </a:srgbClr>
                  </a:outerShdw>
                </a:effectLst>
                <a:latin typeface="+mj-lt"/>
              </a:rPr>
              <a:t>G</a:t>
            </a:r>
            <a:r>
              <a:rPr kumimoji="1" lang="en-US" altLang="ja-JP" sz="1400" dirty="0" smtClean="0">
                <a:solidFill>
                  <a:schemeClr val="bg2">
                    <a:lumMod val="10000"/>
                  </a:schemeClr>
                </a:solidFill>
                <a:effectLst>
                  <a:outerShdw blurRad="38100" dist="38100" dir="2700000" algn="tl">
                    <a:srgbClr val="000000">
                      <a:alpha val="43137"/>
                    </a:srgbClr>
                  </a:outerShdw>
                </a:effectLst>
                <a:latin typeface="+mj-lt"/>
              </a:rPr>
              <a:t>eosphere and Biosphere Science</a:t>
            </a:r>
          </a:p>
        </p:txBody>
      </p:sp>
      <p:sp>
        <p:nvSpPr>
          <p:cNvPr id="18" name="テキスト ボックス 17"/>
          <p:cNvSpPr txBox="1"/>
          <p:nvPr/>
        </p:nvSpPr>
        <p:spPr>
          <a:xfrm>
            <a:off x="5411327" y="2183255"/>
            <a:ext cx="1790619" cy="1384995"/>
          </a:xfrm>
          <a:prstGeom prst="rect">
            <a:avLst/>
          </a:prstGeom>
          <a:noFill/>
        </p:spPr>
        <p:txBody>
          <a:bodyPr wrap="square" rtlCol="0">
            <a:spAutoFit/>
          </a:bodyPr>
          <a:lstStyle/>
          <a:p>
            <a:pPr algn="ctr"/>
            <a:r>
              <a:rPr kumimoji="1" lang="en-US" altLang="ja-JP" sz="1400" b="1" dirty="0" smtClean="0">
                <a:solidFill>
                  <a:schemeClr val="bg2">
                    <a:lumMod val="10000"/>
                  </a:schemeClr>
                </a:solidFill>
                <a:effectLst>
                  <a:outerShdw blurRad="38100" dist="38100" dir="2700000" algn="tl">
                    <a:srgbClr val="000000">
                      <a:alpha val="43137"/>
                    </a:srgbClr>
                  </a:outerShdw>
                </a:effectLst>
                <a:latin typeface="+mj-lt"/>
              </a:rPr>
              <a:t>P</a:t>
            </a:r>
            <a:r>
              <a:rPr kumimoji="1" lang="en-US" altLang="ja-JP" sz="1400" dirty="0" smtClean="0">
                <a:solidFill>
                  <a:schemeClr val="bg2">
                    <a:lumMod val="10000"/>
                  </a:schemeClr>
                </a:solidFill>
                <a:effectLst>
                  <a:outerShdw blurRad="38100" dist="38100" dir="2700000" algn="tl">
                    <a:srgbClr val="000000">
                      <a:alpha val="43137"/>
                    </a:srgbClr>
                  </a:outerShdw>
                </a:effectLst>
                <a:latin typeface="+mj-lt"/>
              </a:rPr>
              <a:t>hysical Chemistry</a:t>
            </a:r>
          </a:p>
          <a:p>
            <a:pPr algn="ctr"/>
            <a:r>
              <a:rPr kumimoji="1" lang="en-US" altLang="ja-JP" sz="1400" b="1" dirty="0" smtClean="0">
                <a:solidFill>
                  <a:schemeClr val="bg2">
                    <a:lumMod val="10000"/>
                  </a:schemeClr>
                </a:solidFill>
                <a:effectLst>
                  <a:outerShdw blurRad="38100" dist="38100" dir="2700000" algn="tl">
                    <a:srgbClr val="000000">
                      <a:alpha val="43137"/>
                    </a:srgbClr>
                  </a:outerShdw>
                </a:effectLst>
                <a:latin typeface="+mj-lt"/>
              </a:rPr>
              <a:t>M</a:t>
            </a:r>
            <a:r>
              <a:rPr kumimoji="1" lang="en-US" altLang="ja-JP" sz="1400" dirty="0" smtClean="0">
                <a:solidFill>
                  <a:schemeClr val="bg2">
                    <a:lumMod val="10000"/>
                  </a:schemeClr>
                </a:solidFill>
                <a:effectLst>
                  <a:outerShdw blurRad="38100" dist="38100" dir="2700000" algn="tl">
                    <a:srgbClr val="000000">
                      <a:alpha val="43137"/>
                    </a:srgbClr>
                  </a:outerShdw>
                </a:effectLst>
                <a:latin typeface="+mj-lt"/>
              </a:rPr>
              <a:t>aterial Chemistry</a:t>
            </a:r>
          </a:p>
          <a:p>
            <a:pPr algn="ctr"/>
            <a:r>
              <a:rPr kumimoji="1" lang="en-US" altLang="ja-JP" sz="1400" b="1" dirty="0" smtClean="0">
                <a:solidFill>
                  <a:schemeClr val="bg2">
                    <a:lumMod val="10000"/>
                  </a:schemeClr>
                </a:solidFill>
                <a:effectLst>
                  <a:outerShdw blurRad="38100" dist="38100" dir="2700000" algn="tl">
                    <a:srgbClr val="000000">
                      <a:alpha val="43137"/>
                    </a:srgbClr>
                  </a:outerShdw>
                </a:effectLst>
                <a:latin typeface="+mj-lt"/>
              </a:rPr>
              <a:t>I</a:t>
            </a:r>
            <a:r>
              <a:rPr kumimoji="1" lang="en-US" altLang="ja-JP" sz="1400" dirty="0" smtClean="0">
                <a:solidFill>
                  <a:schemeClr val="bg2">
                    <a:lumMod val="10000"/>
                  </a:schemeClr>
                </a:solidFill>
                <a:effectLst>
                  <a:outerShdw blurRad="38100" dist="38100" dir="2700000" algn="tl">
                    <a:srgbClr val="000000">
                      <a:alpha val="43137"/>
                    </a:srgbClr>
                  </a:outerShdw>
                </a:effectLst>
                <a:latin typeface="+mj-lt"/>
              </a:rPr>
              <a:t>norganic Chemistry</a:t>
            </a:r>
          </a:p>
          <a:p>
            <a:pPr algn="ctr"/>
            <a:r>
              <a:rPr kumimoji="1" lang="en-US" altLang="ja-JP" sz="1400" b="1" dirty="0" smtClean="0">
                <a:solidFill>
                  <a:schemeClr val="bg2">
                    <a:lumMod val="10000"/>
                  </a:schemeClr>
                </a:solidFill>
                <a:effectLst>
                  <a:outerShdw blurRad="38100" dist="38100" dir="2700000" algn="tl">
                    <a:srgbClr val="000000">
                      <a:alpha val="43137"/>
                    </a:srgbClr>
                  </a:outerShdw>
                </a:effectLst>
                <a:latin typeface="+mj-lt"/>
              </a:rPr>
              <a:t>A</a:t>
            </a:r>
            <a:r>
              <a:rPr kumimoji="1" lang="en-US" altLang="ja-JP" sz="1400" dirty="0" smtClean="0">
                <a:solidFill>
                  <a:schemeClr val="bg2">
                    <a:lumMod val="10000"/>
                  </a:schemeClr>
                </a:solidFill>
                <a:effectLst>
                  <a:outerShdw blurRad="38100" dist="38100" dir="2700000" algn="tl">
                    <a:srgbClr val="000000">
                      <a:alpha val="43137"/>
                    </a:srgbClr>
                  </a:outerShdw>
                </a:effectLst>
                <a:latin typeface="+mj-lt"/>
              </a:rPr>
              <a:t>nalytical Chemistry</a:t>
            </a:r>
          </a:p>
          <a:p>
            <a:pPr algn="ctr"/>
            <a:r>
              <a:rPr kumimoji="1" lang="en-US" altLang="ja-JP" sz="1400" b="1" dirty="0" smtClean="0">
                <a:solidFill>
                  <a:schemeClr val="bg2">
                    <a:lumMod val="10000"/>
                  </a:schemeClr>
                </a:solidFill>
                <a:effectLst>
                  <a:outerShdw blurRad="38100" dist="38100" dir="2700000" algn="tl">
                    <a:srgbClr val="000000">
                      <a:alpha val="43137"/>
                    </a:srgbClr>
                  </a:outerShdw>
                </a:effectLst>
                <a:latin typeface="+mj-lt"/>
              </a:rPr>
              <a:t>O</a:t>
            </a:r>
            <a:r>
              <a:rPr kumimoji="1" lang="en-US" altLang="ja-JP" sz="1400" dirty="0" smtClean="0">
                <a:solidFill>
                  <a:schemeClr val="bg2">
                    <a:lumMod val="10000"/>
                  </a:schemeClr>
                </a:solidFill>
                <a:effectLst>
                  <a:outerShdw blurRad="38100" dist="38100" dir="2700000" algn="tl">
                    <a:srgbClr val="000000">
                      <a:alpha val="43137"/>
                    </a:srgbClr>
                  </a:outerShdw>
                </a:effectLst>
                <a:latin typeface="+mj-lt"/>
              </a:rPr>
              <a:t>rganic Chemistry</a:t>
            </a:r>
          </a:p>
          <a:p>
            <a:pPr algn="ctr"/>
            <a:r>
              <a:rPr kumimoji="1" lang="en-US" altLang="ja-JP" sz="1400" b="1" dirty="0" smtClean="0">
                <a:solidFill>
                  <a:schemeClr val="bg2">
                    <a:lumMod val="10000"/>
                  </a:schemeClr>
                </a:solidFill>
                <a:effectLst>
                  <a:outerShdw blurRad="38100" dist="38100" dir="2700000" algn="tl">
                    <a:srgbClr val="000000">
                      <a:alpha val="43137"/>
                    </a:srgbClr>
                  </a:outerShdw>
                </a:effectLst>
                <a:latin typeface="+mj-lt"/>
              </a:rPr>
              <a:t>B</a:t>
            </a:r>
            <a:r>
              <a:rPr kumimoji="1" lang="en-US" altLang="ja-JP" sz="1400" dirty="0" smtClean="0">
                <a:solidFill>
                  <a:schemeClr val="bg2">
                    <a:lumMod val="10000"/>
                  </a:schemeClr>
                </a:solidFill>
                <a:effectLst>
                  <a:outerShdw blurRad="38100" dist="38100" dir="2700000" algn="tl">
                    <a:srgbClr val="000000">
                      <a:alpha val="43137"/>
                    </a:srgbClr>
                  </a:outerShdw>
                </a:effectLst>
                <a:latin typeface="+mj-lt"/>
              </a:rPr>
              <a:t>iological Chemistry</a:t>
            </a:r>
            <a:endParaRPr kumimoji="1" lang="en-US" altLang="ja-JP" sz="1400" dirty="0">
              <a:solidFill>
                <a:schemeClr val="bg2">
                  <a:lumMod val="10000"/>
                </a:schemeClr>
              </a:solidFill>
              <a:effectLst>
                <a:outerShdw blurRad="38100" dist="38100" dir="2700000" algn="tl">
                  <a:srgbClr val="000000">
                    <a:alpha val="43137"/>
                  </a:srgbClr>
                </a:outerShdw>
              </a:effectLst>
              <a:latin typeface="+mj-lt"/>
            </a:endParaRPr>
          </a:p>
        </p:txBody>
      </p:sp>
      <p:sp>
        <p:nvSpPr>
          <p:cNvPr id="19" name="テキスト ボックス 18"/>
          <p:cNvSpPr txBox="1"/>
          <p:nvPr/>
        </p:nvSpPr>
        <p:spPr>
          <a:xfrm>
            <a:off x="39151" y="2145787"/>
            <a:ext cx="1669901" cy="1815882"/>
          </a:xfrm>
          <a:prstGeom prst="rect">
            <a:avLst/>
          </a:prstGeom>
          <a:noFill/>
        </p:spPr>
        <p:txBody>
          <a:bodyPr wrap="square" rtlCol="0">
            <a:spAutoFit/>
          </a:bodyPr>
          <a:lstStyle/>
          <a:p>
            <a:pPr algn="ctr"/>
            <a:r>
              <a:rPr kumimoji="1" lang="en-US" altLang="ja-JP" sz="1400" b="1" dirty="0" smtClean="0">
                <a:solidFill>
                  <a:schemeClr val="bg2">
                    <a:lumMod val="10000"/>
                  </a:schemeClr>
                </a:solidFill>
                <a:effectLst>
                  <a:outerShdw blurRad="38100" dist="38100" dir="2700000" algn="tl">
                    <a:srgbClr val="000000">
                      <a:alpha val="43137"/>
                    </a:srgbClr>
                  </a:outerShdw>
                </a:effectLst>
                <a:latin typeface="+mj-lt"/>
              </a:rPr>
              <a:t>E</a:t>
            </a:r>
            <a:r>
              <a:rPr kumimoji="1" lang="en-US" altLang="ja-JP" sz="1400" dirty="0" smtClean="0">
                <a:solidFill>
                  <a:schemeClr val="bg2">
                    <a:lumMod val="10000"/>
                  </a:schemeClr>
                </a:solidFill>
                <a:effectLst>
                  <a:outerShdw blurRad="38100" dist="38100" dir="2700000" algn="tl">
                    <a:srgbClr val="000000">
                      <a:alpha val="43137"/>
                    </a:srgbClr>
                  </a:outerShdw>
                </a:effectLst>
                <a:latin typeface="+mj-lt"/>
              </a:rPr>
              <a:t>lementary Particle Physics</a:t>
            </a:r>
          </a:p>
          <a:p>
            <a:pPr algn="ctr"/>
            <a:r>
              <a:rPr kumimoji="1" lang="en-US" altLang="ja-JP" sz="1400" b="1" dirty="0" smtClean="0">
                <a:solidFill>
                  <a:schemeClr val="bg2">
                    <a:lumMod val="10000"/>
                  </a:schemeClr>
                </a:solidFill>
                <a:effectLst>
                  <a:outerShdw blurRad="38100" dist="38100" dir="2700000" algn="tl">
                    <a:srgbClr val="000000">
                      <a:alpha val="43137"/>
                    </a:srgbClr>
                  </a:outerShdw>
                </a:effectLst>
                <a:latin typeface="+mj-lt"/>
              </a:rPr>
              <a:t>N</a:t>
            </a:r>
            <a:r>
              <a:rPr kumimoji="1" lang="en-US" altLang="ja-JP" sz="1400" dirty="0" smtClean="0">
                <a:solidFill>
                  <a:schemeClr val="bg2">
                    <a:lumMod val="10000"/>
                  </a:schemeClr>
                </a:solidFill>
                <a:effectLst>
                  <a:outerShdw blurRad="38100" dist="38100" dir="2700000" algn="tl">
                    <a:srgbClr val="000000">
                      <a:alpha val="43137"/>
                    </a:srgbClr>
                  </a:outerShdw>
                </a:effectLst>
                <a:latin typeface="+mj-lt"/>
              </a:rPr>
              <a:t>uclear Physics</a:t>
            </a:r>
          </a:p>
          <a:p>
            <a:pPr algn="ctr"/>
            <a:r>
              <a:rPr kumimoji="1" lang="en-US" altLang="ja-JP" sz="1400" b="1" dirty="0" smtClean="0">
                <a:solidFill>
                  <a:schemeClr val="bg2">
                    <a:lumMod val="10000"/>
                  </a:schemeClr>
                </a:solidFill>
                <a:effectLst>
                  <a:outerShdw blurRad="38100" dist="38100" dir="2700000" algn="tl">
                    <a:srgbClr val="000000">
                      <a:alpha val="43137"/>
                    </a:srgbClr>
                  </a:outerShdw>
                </a:effectLst>
                <a:latin typeface="+mj-lt"/>
              </a:rPr>
              <a:t>C</a:t>
            </a:r>
            <a:r>
              <a:rPr kumimoji="1" lang="en-US" altLang="ja-JP" sz="1400" dirty="0" smtClean="0">
                <a:solidFill>
                  <a:schemeClr val="bg2">
                    <a:lumMod val="10000"/>
                  </a:schemeClr>
                </a:solidFill>
                <a:effectLst>
                  <a:outerShdw blurRad="38100" dist="38100" dir="2700000" algn="tl">
                    <a:srgbClr val="000000">
                      <a:alpha val="43137"/>
                    </a:srgbClr>
                  </a:outerShdw>
                </a:effectLst>
                <a:latin typeface="+mj-lt"/>
              </a:rPr>
              <a:t>ondensed Matter Physics</a:t>
            </a:r>
          </a:p>
          <a:p>
            <a:pPr algn="ctr"/>
            <a:r>
              <a:rPr kumimoji="1" lang="en-US" altLang="ja-JP" sz="1400" b="1" dirty="0" smtClean="0">
                <a:solidFill>
                  <a:schemeClr val="bg2">
                    <a:lumMod val="10000"/>
                  </a:schemeClr>
                </a:solidFill>
                <a:effectLst>
                  <a:outerShdw blurRad="38100" dist="38100" dir="2700000" algn="tl">
                    <a:srgbClr val="000000">
                      <a:alpha val="43137"/>
                    </a:srgbClr>
                  </a:outerShdw>
                </a:effectLst>
                <a:latin typeface="+mj-lt"/>
              </a:rPr>
              <a:t>G</a:t>
            </a:r>
            <a:r>
              <a:rPr kumimoji="1" lang="en-US" altLang="ja-JP" sz="1400" dirty="0" smtClean="0">
                <a:solidFill>
                  <a:schemeClr val="bg2">
                    <a:lumMod val="10000"/>
                  </a:schemeClr>
                </a:solidFill>
                <a:effectLst>
                  <a:outerShdw blurRad="38100" dist="38100" dir="2700000" algn="tl">
                    <a:srgbClr val="000000">
                      <a:alpha val="43137"/>
                    </a:srgbClr>
                  </a:outerShdw>
                </a:effectLst>
                <a:latin typeface="+mj-lt"/>
              </a:rPr>
              <a:t>eneral Physics</a:t>
            </a:r>
          </a:p>
          <a:p>
            <a:pPr algn="ctr"/>
            <a:r>
              <a:rPr kumimoji="1" lang="en-US" altLang="ja-JP" sz="1400" b="1" dirty="0" smtClean="0">
                <a:solidFill>
                  <a:schemeClr val="bg2">
                    <a:lumMod val="10000"/>
                  </a:schemeClr>
                </a:solidFill>
                <a:effectLst>
                  <a:outerShdw blurRad="38100" dist="38100" dir="2700000" algn="tl">
                    <a:srgbClr val="000000">
                      <a:alpha val="43137"/>
                    </a:srgbClr>
                  </a:outerShdw>
                </a:effectLst>
                <a:latin typeface="+mj-lt"/>
              </a:rPr>
              <a:t>B</a:t>
            </a:r>
            <a:r>
              <a:rPr kumimoji="1" lang="en-US" altLang="ja-JP" sz="1400" dirty="0" smtClean="0">
                <a:solidFill>
                  <a:schemeClr val="bg2">
                    <a:lumMod val="10000"/>
                  </a:schemeClr>
                </a:solidFill>
                <a:effectLst>
                  <a:outerShdw blurRad="38100" dist="38100" dir="2700000" algn="tl">
                    <a:srgbClr val="000000">
                      <a:alpha val="43137"/>
                    </a:srgbClr>
                  </a:outerShdw>
                </a:effectLst>
                <a:latin typeface="+mj-lt"/>
              </a:rPr>
              <a:t>iophysics</a:t>
            </a:r>
          </a:p>
          <a:p>
            <a:pPr algn="ctr"/>
            <a:r>
              <a:rPr kumimoji="1" lang="en-US" altLang="ja-JP" sz="1400" b="1" dirty="0" smtClean="0">
                <a:solidFill>
                  <a:schemeClr val="bg2">
                    <a:lumMod val="10000"/>
                  </a:schemeClr>
                </a:solidFill>
                <a:effectLst>
                  <a:outerShdw blurRad="38100" dist="38100" dir="2700000" algn="tl">
                    <a:srgbClr val="000000">
                      <a:alpha val="43137"/>
                    </a:srgbClr>
                  </a:outerShdw>
                </a:effectLst>
                <a:latin typeface="+mj-lt"/>
              </a:rPr>
              <a:t>A</a:t>
            </a:r>
            <a:r>
              <a:rPr kumimoji="1" lang="en-US" altLang="ja-JP" sz="1400" dirty="0" smtClean="0">
                <a:solidFill>
                  <a:schemeClr val="bg2">
                    <a:lumMod val="10000"/>
                  </a:schemeClr>
                </a:solidFill>
                <a:effectLst>
                  <a:outerShdw blurRad="38100" dist="38100" dir="2700000" algn="tl">
                    <a:srgbClr val="000000">
                      <a:alpha val="43137"/>
                    </a:srgbClr>
                  </a:outerShdw>
                </a:effectLst>
                <a:latin typeface="+mj-lt"/>
              </a:rPr>
              <a:t>strophysics</a:t>
            </a:r>
          </a:p>
        </p:txBody>
      </p:sp>
      <p:sp>
        <p:nvSpPr>
          <p:cNvPr id="20" name="テキスト ボックス 19"/>
          <p:cNvSpPr txBox="1"/>
          <p:nvPr/>
        </p:nvSpPr>
        <p:spPr>
          <a:xfrm>
            <a:off x="258352" y="1344147"/>
            <a:ext cx="1405706" cy="584775"/>
          </a:xfrm>
          <a:prstGeom prst="rect">
            <a:avLst/>
          </a:prstGeom>
          <a:noFill/>
        </p:spPr>
        <p:txBody>
          <a:bodyPr wrap="none" rtlCol="0">
            <a:spAutoFit/>
          </a:bodyPr>
          <a:lstStyle/>
          <a:p>
            <a:r>
              <a:rPr kumimoji="1" lang="en-US" altLang="ja-JP" sz="3200" b="1" dirty="0" smtClean="0">
                <a:ln w="10160">
                  <a:solidFill>
                    <a:schemeClr val="bg1"/>
                  </a:solidFill>
                  <a:prstDash val="solid"/>
                </a:ln>
                <a:solidFill>
                  <a:schemeClr val="bg1">
                    <a:lumMod val="95000"/>
                  </a:schemeClr>
                </a:solidFill>
                <a:effectLst>
                  <a:outerShdw blurRad="38100" dist="22860" dir="5400000" algn="tl" rotWithShape="0">
                    <a:srgbClr val="000000">
                      <a:alpha val="30000"/>
                    </a:srgbClr>
                  </a:outerShdw>
                </a:effectLst>
              </a:rPr>
              <a:t>Physics</a:t>
            </a:r>
            <a:endParaRPr kumimoji="1" lang="ja-JP" altLang="en-US" sz="3200" b="1" dirty="0">
              <a:ln w="10160">
                <a:solidFill>
                  <a:schemeClr val="bg1"/>
                </a:solidFill>
                <a:prstDash val="solid"/>
              </a:ln>
              <a:solidFill>
                <a:schemeClr val="bg1">
                  <a:lumMod val="95000"/>
                </a:schemeClr>
              </a:solidFill>
              <a:effectLst>
                <a:outerShdw blurRad="38100" dist="22860" dir="5400000" algn="tl" rotWithShape="0">
                  <a:srgbClr val="000000">
                    <a:alpha val="30000"/>
                  </a:srgbClr>
                </a:outerShdw>
              </a:effectLst>
            </a:endParaRPr>
          </a:p>
        </p:txBody>
      </p:sp>
      <p:sp>
        <p:nvSpPr>
          <p:cNvPr id="21" name="テキスト ボックス 20"/>
          <p:cNvSpPr txBox="1"/>
          <p:nvPr/>
        </p:nvSpPr>
        <p:spPr>
          <a:xfrm>
            <a:off x="1956384" y="1390312"/>
            <a:ext cx="1708160" cy="492443"/>
          </a:xfrm>
          <a:prstGeom prst="rect">
            <a:avLst/>
          </a:prstGeom>
          <a:noFill/>
        </p:spPr>
        <p:txBody>
          <a:bodyPr wrap="none" rtlCol="0">
            <a:spAutoFit/>
          </a:bodyPr>
          <a:lstStyle/>
          <a:p>
            <a:r>
              <a:rPr kumimoji="1" lang="en-US" altLang="ja-JP" sz="2600" b="1" dirty="0" smtClean="0">
                <a:ln w="10160">
                  <a:solidFill>
                    <a:schemeClr val="bg1"/>
                  </a:solidFill>
                  <a:prstDash val="solid"/>
                </a:ln>
                <a:solidFill>
                  <a:schemeClr val="bg1">
                    <a:lumMod val="95000"/>
                  </a:schemeClr>
                </a:solidFill>
                <a:effectLst>
                  <a:outerShdw blurRad="38100" dist="22860" dir="5400000" algn="tl" rotWithShape="0">
                    <a:srgbClr val="000000">
                      <a:alpha val="30000"/>
                    </a:srgbClr>
                  </a:outerShdw>
                </a:effectLst>
              </a:rPr>
              <a:t>Astronomy</a:t>
            </a:r>
            <a:endParaRPr kumimoji="1" lang="ja-JP" altLang="en-US" sz="2600" b="1" dirty="0">
              <a:ln w="10160">
                <a:solidFill>
                  <a:schemeClr val="bg1"/>
                </a:solidFill>
                <a:prstDash val="solid"/>
              </a:ln>
              <a:solidFill>
                <a:schemeClr val="bg1">
                  <a:lumMod val="95000"/>
                </a:schemeClr>
              </a:solidFill>
              <a:effectLst>
                <a:outerShdw blurRad="38100" dist="22860" dir="5400000" algn="tl" rotWithShape="0">
                  <a:srgbClr val="000000">
                    <a:alpha val="30000"/>
                  </a:srgbClr>
                </a:outerShdw>
              </a:effectLst>
            </a:endParaRPr>
          </a:p>
        </p:txBody>
      </p:sp>
      <p:sp>
        <p:nvSpPr>
          <p:cNvPr id="22" name="テキスト ボックス 21"/>
          <p:cNvSpPr txBox="1"/>
          <p:nvPr/>
        </p:nvSpPr>
        <p:spPr>
          <a:xfrm>
            <a:off x="3722462" y="1128703"/>
            <a:ext cx="1581806" cy="1015663"/>
          </a:xfrm>
          <a:prstGeom prst="rect">
            <a:avLst/>
          </a:prstGeom>
          <a:noFill/>
        </p:spPr>
        <p:txBody>
          <a:bodyPr wrap="square" rtlCol="0">
            <a:spAutoFit/>
          </a:bodyPr>
          <a:lstStyle/>
          <a:p>
            <a:pPr algn="ctr"/>
            <a:r>
              <a:rPr kumimoji="1" lang="en-US" altLang="ja-JP" sz="2000" b="1" dirty="0" smtClean="0">
                <a:ln w="10160">
                  <a:solidFill>
                    <a:schemeClr val="bg1"/>
                  </a:solidFill>
                  <a:prstDash val="solid"/>
                </a:ln>
                <a:solidFill>
                  <a:schemeClr val="bg1">
                    <a:lumMod val="95000"/>
                  </a:schemeClr>
                </a:solidFill>
                <a:effectLst>
                  <a:outerShdw blurRad="38100" dist="22860" dir="5400000" algn="tl" rotWithShape="0">
                    <a:srgbClr val="000000">
                      <a:alpha val="30000"/>
                    </a:srgbClr>
                  </a:outerShdw>
                </a:effectLst>
              </a:rPr>
              <a:t>Earth and </a:t>
            </a:r>
          </a:p>
          <a:p>
            <a:pPr algn="ctr"/>
            <a:r>
              <a:rPr kumimoji="1" lang="en-US" altLang="ja-JP" sz="2000" b="1" dirty="0" smtClean="0">
                <a:ln w="10160">
                  <a:solidFill>
                    <a:schemeClr val="bg1"/>
                  </a:solidFill>
                  <a:prstDash val="solid"/>
                </a:ln>
                <a:solidFill>
                  <a:schemeClr val="bg1">
                    <a:lumMod val="95000"/>
                  </a:schemeClr>
                </a:solidFill>
                <a:effectLst>
                  <a:outerShdw blurRad="38100" dist="22860" dir="5400000" algn="tl" rotWithShape="0">
                    <a:srgbClr val="000000">
                      <a:alpha val="30000"/>
                    </a:srgbClr>
                  </a:outerShdw>
                </a:effectLst>
              </a:rPr>
              <a:t>Planetary</a:t>
            </a:r>
          </a:p>
          <a:p>
            <a:pPr algn="ctr"/>
            <a:r>
              <a:rPr kumimoji="1" lang="en-US" altLang="ja-JP" sz="2000" b="1" dirty="0" smtClean="0">
                <a:ln w="10160">
                  <a:solidFill>
                    <a:schemeClr val="bg1"/>
                  </a:solidFill>
                  <a:prstDash val="solid"/>
                </a:ln>
                <a:solidFill>
                  <a:schemeClr val="bg1">
                    <a:lumMod val="95000"/>
                  </a:schemeClr>
                </a:solidFill>
                <a:effectLst>
                  <a:outerShdw blurRad="38100" dist="22860" dir="5400000" algn="tl" rotWithShape="0">
                    <a:srgbClr val="000000">
                      <a:alpha val="30000"/>
                    </a:srgbClr>
                  </a:outerShdw>
                </a:effectLst>
              </a:rPr>
              <a:t>Science</a:t>
            </a:r>
            <a:endParaRPr kumimoji="1" lang="ja-JP" altLang="en-US" sz="2000" b="1" dirty="0">
              <a:ln w="10160">
                <a:solidFill>
                  <a:schemeClr val="bg1"/>
                </a:solidFill>
                <a:prstDash val="solid"/>
              </a:ln>
              <a:solidFill>
                <a:schemeClr val="bg1">
                  <a:lumMod val="95000"/>
                </a:schemeClr>
              </a:solidFill>
              <a:effectLst>
                <a:outerShdw blurRad="38100" dist="22860" dir="5400000" algn="tl" rotWithShape="0">
                  <a:srgbClr val="000000">
                    <a:alpha val="30000"/>
                  </a:srgbClr>
                </a:outerShdw>
              </a:effectLst>
            </a:endParaRPr>
          </a:p>
        </p:txBody>
      </p:sp>
      <p:sp>
        <p:nvSpPr>
          <p:cNvPr id="23" name="テキスト ボックス 22"/>
          <p:cNvSpPr txBox="1"/>
          <p:nvPr/>
        </p:nvSpPr>
        <p:spPr>
          <a:xfrm>
            <a:off x="5493566" y="1374923"/>
            <a:ext cx="1692258" cy="523220"/>
          </a:xfrm>
          <a:prstGeom prst="rect">
            <a:avLst/>
          </a:prstGeom>
          <a:noFill/>
        </p:spPr>
        <p:txBody>
          <a:bodyPr wrap="none" rtlCol="0">
            <a:spAutoFit/>
          </a:bodyPr>
          <a:lstStyle/>
          <a:p>
            <a:r>
              <a:rPr kumimoji="1" lang="en-US" altLang="ja-JP" sz="2800" b="1" dirty="0" smtClean="0">
                <a:ln w="10160">
                  <a:solidFill>
                    <a:schemeClr val="bg1"/>
                  </a:solidFill>
                  <a:prstDash val="solid"/>
                </a:ln>
                <a:solidFill>
                  <a:schemeClr val="bg1">
                    <a:lumMod val="95000"/>
                  </a:schemeClr>
                </a:solidFill>
                <a:effectLst>
                  <a:outerShdw blurRad="38100" dist="22860" dir="5400000" algn="tl" rotWithShape="0">
                    <a:srgbClr val="000000">
                      <a:alpha val="30000"/>
                    </a:srgbClr>
                  </a:outerShdw>
                </a:effectLst>
              </a:rPr>
              <a:t>Chemistry</a:t>
            </a:r>
            <a:endParaRPr kumimoji="1" lang="ja-JP" altLang="en-US" sz="2800" b="1" dirty="0">
              <a:ln w="10160">
                <a:solidFill>
                  <a:schemeClr val="bg1"/>
                </a:solidFill>
                <a:prstDash val="solid"/>
              </a:ln>
              <a:solidFill>
                <a:schemeClr val="bg1">
                  <a:lumMod val="95000"/>
                </a:schemeClr>
              </a:solidFill>
              <a:effectLst>
                <a:outerShdw blurRad="38100" dist="22860" dir="5400000" algn="tl" rotWithShape="0">
                  <a:srgbClr val="000000">
                    <a:alpha val="30000"/>
                  </a:srgbClr>
                </a:outerShdw>
              </a:effectLst>
            </a:endParaRPr>
          </a:p>
        </p:txBody>
      </p:sp>
      <p:sp>
        <p:nvSpPr>
          <p:cNvPr id="24" name="テキスト ボックス 23"/>
          <p:cNvSpPr txBox="1"/>
          <p:nvPr/>
        </p:nvSpPr>
        <p:spPr>
          <a:xfrm>
            <a:off x="7408488" y="1190257"/>
            <a:ext cx="1519647" cy="892552"/>
          </a:xfrm>
          <a:prstGeom prst="rect">
            <a:avLst/>
          </a:prstGeom>
          <a:noFill/>
        </p:spPr>
        <p:txBody>
          <a:bodyPr wrap="none" rtlCol="0">
            <a:spAutoFit/>
          </a:bodyPr>
          <a:lstStyle/>
          <a:p>
            <a:pPr algn="ctr"/>
            <a:r>
              <a:rPr kumimoji="1" lang="en-US" altLang="ja-JP" sz="2600" b="1" dirty="0" smtClean="0">
                <a:ln w="10160">
                  <a:solidFill>
                    <a:schemeClr val="bg1"/>
                  </a:solidFill>
                  <a:prstDash val="solid"/>
                </a:ln>
                <a:solidFill>
                  <a:schemeClr val="bg1">
                    <a:lumMod val="95000"/>
                  </a:schemeClr>
                </a:solidFill>
                <a:effectLst>
                  <a:outerShdw blurRad="38100" dist="22860" dir="5400000" algn="tl" rotWithShape="0">
                    <a:srgbClr val="000000">
                      <a:alpha val="30000"/>
                    </a:srgbClr>
                  </a:outerShdw>
                </a:effectLst>
              </a:rPr>
              <a:t>Biological</a:t>
            </a:r>
          </a:p>
          <a:p>
            <a:pPr algn="ctr"/>
            <a:r>
              <a:rPr kumimoji="1" lang="en-US" altLang="ja-JP" sz="2600" b="1" dirty="0" smtClean="0">
                <a:ln w="10160">
                  <a:solidFill>
                    <a:schemeClr val="bg1"/>
                  </a:solidFill>
                  <a:prstDash val="solid"/>
                </a:ln>
                <a:solidFill>
                  <a:schemeClr val="bg1">
                    <a:lumMod val="95000"/>
                  </a:schemeClr>
                </a:solidFill>
                <a:effectLst>
                  <a:outerShdw blurRad="38100" dist="22860" dir="5400000" algn="tl" rotWithShape="0">
                    <a:srgbClr val="000000">
                      <a:alpha val="30000"/>
                    </a:srgbClr>
                  </a:outerShdw>
                </a:effectLst>
              </a:rPr>
              <a:t>Sciences</a:t>
            </a:r>
            <a:endParaRPr kumimoji="1" lang="ja-JP" altLang="en-US" sz="2600" b="1" dirty="0">
              <a:ln w="10160">
                <a:solidFill>
                  <a:schemeClr val="bg1"/>
                </a:solidFill>
                <a:prstDash val="solid"/>
              </a:ln>
              <a:solidFill>
                <a:schemeClr val="bg1">
                  <a:lumMod val="95000"/>
                </a:schemeClr>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9860689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3006243102"/>
              </p:ext>
            </p:extLst>
          </p:nvPr>
        </p:nvGraphicFramePr>
        <p:xfrm>
          <a:off x="-7946" y="465397"/>
          <a:ext cx="9159567" cy="6428756"/>
        </p:xfrm>
        <a:graphic>
          <a:graphicData uri="http://schemas.openxmlformats.org/drawingml/2006/table">
            <a:tbl>
              <a:tblPr firstRow="1" bandRow="1">
                <a:tableStyleId>{5C22544A-7EE6-4342-B048-85BDC9FD1C3A}</a:tableStyleId>
              </a:tblPr>
              <a:tblGrid>
                <a:gridCol w="3053189">
                  <a:extLst>
                    <a:ext uri="{9D8B030D-6E8A-4147-A177-3AD203B41FA5}">
                      <a16:colId xmlns:a16="http://schemas.microsoft.com/office/drawing/2014/main" val="1910124299"/>
                    </a:ext>
                  </a:extLst>
                </a:gridCol>
                <a:gridCol w="3053189">
                  <a:extLst>
                    <a:ext uri="{9D8B030D-6E8A-4147-A177-3AD203B41FA5}">
                      <a16:colId xmlns:a16="http://schemas.microsoft.com/office/drawing/2014/main" val="1466051046"/>
                    </a:ext>
                  </a:extLst>
                </a:gridCol>
                <a:gridCol w="3053189">
                  <a:extLst>
                    <a:ext uri="{9D8B030D-6E8A-4147-A177-3AD203B41FA5}">
                      <a16:colId xmlns:a16="http://schemas.microsoft.com/office/drawing/2014/main" val="2265640560"/>
                    </a:ext>
                  </a:extLst>
                </a:gridCol>
              </a:tblGrid>
              <a:tr h="3214378">
                <a:tc>
                  <a:txBody>
                    <a:bodyPr/>
                    <a:lstStyle/>
                    <a:p>
                      <a:endParaRPr kumimoji="1" lang="ja-JP" altLang="en-US" dirty="0"/>
                    </a:p>
                  </a:txBody>
                  <a:tcPr>
                    <a:lnR w="12700" cmpd="sng">
                      <a:noFill/>
                    </a:lnR>
                    <a:lnB w="38100" cmpd="sng">
                      <a:noFill/>
                    </a:lnB>
                    <a:noFill/>
                  </a:tcPr>
                </a:tc>
                <a:tc>
                  <a:txBody>
                    <a:bodyPr/>
                    <a:lstStyle/>
                    <a:p>
                      <a:endParaRPr kumimoji="1" lang="ja-JP" alt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kumimoji="1" lang="ja-JP" altLang="en-US" dirty="0"/>
                    </a:p>
                  </a:txBody>
                  <a:tcPr>
                    <a:lnL w="12700" cmpd="sng">
                      <a:noFill/>
                    </a:lnL>
                    <a:lnB w="38100" cmpd="sng">
                      <a:noFill/>
                    </a:lnB>
                    <a:noFill/>
                  </a:tcPr>
                </a:tc>
                <a:extLst>
                  <a:ext uri="{0D108BD9-81ED-4DB2-BD59-A6C34878D82A}">
                    <a16:rowId xmlns:a16="http://schemas.microsoft.com/office/drawing/2014/main" val="1330035720"/>
                  </a:ext>
                </a:extLst>
              </a:tr>
              <a:tr h="3214378">
                <a:tc>
                  <a:txBody>
                    <a:bodyPr/>
                    <a:lstStyle/>
                    <a:p>
                      <a:pPr algn="r"/>
                      <a:endParaRPr kumimoji="1" lang="ja-JP" altLang="en-US"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kumimoji="1" lang="ja-JP" altLang="en-US"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kumimoji="1" lang="ja-JP" altLang="en-US"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64439770"/>
                  </a:ext>
                </a:extLst>
              </a:tr>
            </a:tbl>
          </a:graphicData>
        </a:graphic>
      </p:graphicFrame>
      <p:sp>
        <p:nvSpPr>
          <p:cNvPr id="4" name="タイトル 3"/>
          <p:cNvSpPr txBox="1">
            <a:spLocks noGrp="1"/>
          </p:cNvSpPr>
          <p:nvPr>
            <p:ph type="title"/>
          </p:nvPr>
        </p:nvSpPr>
        <p:spPr>
          <a:xfrm>
            <a:off x="0" y="0"/>
            <a:ext cx="9144000" cy="424732"/>
          </a:xfrm>
          <a:prstGeom prst="rect">
            <a:avLst/>
          </a:prstGeom>
          <a:solidFill>
            <a:schemeClr val="accent1">
              <a:lumMod val="75000"/>
            </a:schemeClr>
          </a:solidFill>
        </p:spPr>
        <p:txBody>
          <a:bodyPr wrap="square" rtlCol="0">
            <a:spAutoFit/>
          </a:bodyPr>
          <a:lstStyle/>
          <a:p>
            <a:r>
              <a:rPr kumimoji="1" lang="ja-JP" altLang="en-US" sz="2400" dirty="0" smtClean="0">
                <a:solidFill>
                  <a:schemeClr val="bg1"/>
                </a:solidFill>
                <a:effectLst>
                  <a:outerShdw blurRad="38100" dist="38100" dir="2700000" algn="tl">
                    <a:srgbClr val="000000">
                      <a:alpha val="43137"/>
                    </a:srgbClr>
                  </a:outerShdw>
                </a:effectLst>
                <a:latin typeface="Book Antiqua" panose="02040602050305030304" pitchFamily="18" charset="0"/>
              </a:rPr>
              <a:t>理学系研究科　</a:t>
            </a:r>
            <a:endParaRPr kumimoji="1" lang="en-US" altLang="zh-CN" sz="2400" dirty="0">
              <a:solidFill>
                <a:schemeClr val="bg1"/>
              </a:solidFill>
              <a:effectLst>
                <a:outerShdw blurRad="38100" dist="38100" dir="2700000" algn="tl">
                  <a:srgbClr val="000000">
                    <a:alpha val="43137"/>
                  </a:srgbClr>
                </a:outerShdw>
              </a:effectLst>
              <a:latin typeface="Book Antiqua" panose="02040602050305030304" pitchFamily="18" charset="0"/>
            </a:endParaRPr>
          </a:p>
        </p:txBody>
      </p:sp>
      <p:sp>
        <p:nvSpPr>
          <p:cNvPr id="14" name="テキスト ボックス 13"/>
          <p:cNvSpPr txBox="1"/>
          <p:nvPr/>
        </p:nvSpPr>
        <p:spPr>
          <a:xfrm>
            <a:off x="85803" y="514573"/>
            <a:ext cx="2891908" cy="2769989"/>
          </a:xfrm>
          <a:prstGeom prst="rect">
            <a:avLst/>
          </a:prstGeom>
          <a:noFill/>
        </p:spPr>
        <p:txBody>
          <a:bodyPr wrap="square" rtlCol="0">
            <a:spAutoFit/>
          </a:bodyPr>
          <a:lstStyle/>
          <a:p>
            <a:r>
              <a:rPr lang="en-US" altLang="ja-JP" b="1" dirty="0">
                <a:solidFill>
                  <a:schemeClr val="accent5"/>
                </a:solidFill>
              </a:rPr>
              <a:t>Five Graduate Departments to Nurture </a:t>
            </a:r>
            <a:r>
              <a:rPr lang="en-US" altLang="ja-JP" b="1" dirty="0" smtClean="0">
                <a:solidFill>
                  <a:schemeClr val="accent5"/>
                </a:solidFill>
              </a:rPr>
              <a:t>Science</a:t>
            </a:r>
          </a:p>
          <a:p>
            <a:endParaRPr kumimoji="1" lang="en-US" altLang="zh-CN" sz="500" dirty="0">
              <a:solidFill>
                <a:schemeClr val="accent5"/>
              </a:solidFill>
              <a:effectLst>
                <a:outerShdw blurRad="38100" dist="38100" dir="2700000" algn="tl">
                  <a:srgbClr val="000000">
                    <a:alpha val="43137"/>
                  </a:srgbClr>
                </a:outerShdw>
              </a:effectLst>
              <a:latin typeface="Book Antiqua" panose="02040602050305030304" pitchFamily="18" charset="0"/>
            </a:endParaRPr>
          </a:p>
          <a:p>
            <a:r>
              <a:rPr kumimoji="1" lang="en-US" altLang="zh-CN" sz="1000" dirty="0" smtClean="0">
                <a:solidFill>
                  <a:schemeClr val="accent5"/>
                </a:solidFill>
                <a:effectLst>
                  <a:outerShdw blurRad="38100" dist="38100" dir="2700000" algn="tl">
                    <a:srgbClr val="000000">
                      <a:alpha val="43137"/>
                    </a:srgbClr>
                  </a:outerShdw>
                </a:effectLst>
                <a:latin typeface="Book Antiqua" panose="02040602050305030304" pitchFamily="18" charset="0"/>
              </a:rPr>
              <a:t>Science </a:t>
            </a:r>
            <a:r>
              <a:rPr kumimoji="1" lang="en-US" altLang="zh-CN" sz="1000" dirty="0">
                <a:solidFill>
                  <a:schemeClr val="accent5"/>
                </a:solidFill>
                <a:effectLst>
                  <a:outerShdw blurRad="38100" dist="38100" dir="2700000" algn="tl">
                    <a:srgbClr val="000000">
                      <a:alpha val="43137"/>
                    </a:srgbClr>
                  </a:outerShdw>
                </a:effectLst>
                <a:latin typeface="Book Antiqua" panose="02040602050305030304" pitchFamily="18" charset="0"/>
              </a:rPr>
              <a:t>seeks to reveal universal truths about the natural world. It inspires research driven by a spirit of inquiry and individual curiosity to search out new knowledge, and begins by approaching nature and asking the burning question: “Why?” The School of Science’s five departments ― Physics, Astronomy, Earth and Planetary Science, Chemistry, and Biological Sciences ― generate seeds that can be cultivated by deep understanding and knowledge of the natural sciences, and foster the knowledge professionals who will provide the driving force to enrich our lives</a:t>
            </a:r>
            <a:r>
              <a:rPr kumimoji="1" lang="en-US" altLang="zh-CN" sz="1000" dirty="0" smtClean="0">
                <a:solidFill>
                  <a:schemeClr val="accent5"/>
                </a:solidFill>
                <a:effectLst>
                  <a:outerShdw blurRad="38100" dist="38100" dir="2700000" algn="tl">
                    <a:srgbClr val="000000">
                      <a:alpha val="43137"/>
                    </a:srgbClr>
                  </a:outerShdw>
                </a:effectLst>
                <a:latin typeface="Book Antiqua" panose="02040602050305030304" pitchFamily="18" charset="0"/>
              </a:rPr>
              <a:t>.</a:t>
            </a:r>
            <a:endParaRPr kumimoji="1" lang="en-US" altLang="zh-CN" sz="1000" dirty="0">
              <a:solidFill>
                <a:schemeClr val="accent5"/>
              </a:solidFill>
              <a:effectLst>
                <a:outerShdw blurRad="38100" dist="38100" dir="2700000" algn="tl">
                  <a:srgbClr val="000000">
                    <a:alpha val="43137"/>
                  </a:srgbClr>
                </a:outerShdw>
              </a:effectLst>
              <a:latin typeface="Book Antiqua" panose="02040602050305030304" pitchFamily="18" charset="0"/>
            </a:endParaRPr>
          </a:p>
        </p:txBody>
      </p:sp>
      <p:sp>
        <p:nvSpPr>
          <p:cNvPr id="37" name="正方形/長方形 36"/>
          <p:cNvSpPr/>
          <p:nvPr/>
        </p:nvSpPr>
        <p:spPr>
          <a:xfrm>
            <a:off x="3044919" y="432494"/>
            <a:ext cx="3068225" cy="3231773"/>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p:cNvSpPr txBox="1"/>
          <p:nvPr/>
        </p:nvSpPr>
        <p:spPr>
          <a:xfrm>
            <a:off x="6111158" y="461664"/>
            <a:ext cx="3040464" cy="367229"/>
          </a:xfrm>
          <a:prstGeom prst="rect">
            <a:avLst/>
          </a:prstGeom>
          <a:solidFill>
            <a:srgbClr val="9966FF"/>
          </a:solidFill>
        </p:spPr>
        <p:txBody>
          <a:bodyPr wrap="square" rtlCol="0">
            <a:spAutoFit/>
          </a:bodyPr>
          <a:lstStyle/>
          <a:p>
            <a:r>
              <a:rPr kumimoji="1" lang="en-US" altLang="ja-JP" dirty="0"/>
              <a:t>Astronomy</a:t>
            </a:r>
          </a:p>
        </p:txBody>
      </p:sp>
      <p:sp>
        <p:nvSpPr>
          <p:cNvPr id="42" name="正方形/長方形 41"/>
          <p:cNvSpPr/>
          <p:nvPr/>
        </p:nvSpPr>
        <p:spPr>
          <a:xfrm>
            <a:off x="6112101" y="449439"/>
            <a:ext cx="3031900" cy="3275398"/>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ボックス 42"/>
          <p:cNvSpPr txBox="1"/>
          <p:nvPr/>
        </p:nvSpPr>
        <p:spPr>
          <a:xfrm>
            <a:off x="3050879" y="3675717"/>
            <a:ext cx="3060277" cy="369332"/>
          </a:xfrm>
          <a:prstGeom prst="rect">
            <a:avLst/>
          </a:prstGeom>
          <a:solidFill>
            <a:srgbClr val="92D050"/>
          </a:solidFill>
        </p:spPr>
        <p:txBody>
          <a:bodyPr wrap="square" rtlCol="0">
            <a:spAutoFit/>
          </a:bodyPr>
          <a:lstStyle/>
          <a:p>
            <a:r>
              <a:rPr kumimoji="1" lang="en-US" altLang="ja-JP" dirty="0"/>
              <a:t>Chemistry</a:t>
            </a:r>
          </a:p>
        </p:txBody>
      </p:sp>
      <p:sp>
        <p:nvSpPr>
          <p:cNvPr id="44" name="正方形/長方形 43"/>
          <p:cNvSpPr/>
          <p:nvPr/>
        </p:nvSpPr>
        <p:spPr>
          <a:xfrm>
            <a:off x="0" y="3673156"/>
            <a:ext cx="3042933" cy="3170673"/>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テキスト ボックス 44"/>
          <p:cNvSpPr txBox="1"/>
          <p:nvPr/>
        </p:nvSpPr>
        <p:spPr>
          <a:xfrm>
            <a:off x="3040071" y="457200"/>
            <a:ext cx="3071480" cy="371694"/>
          </a:xfrm>
          <a:prstGeom prst="rect">
            <a:avLst/>
          </a:prstGeom>
          <a:solidFill>
            <a:srgbClr val="FFC000"/>
          </a:solidFill>
        </p:spPr>
        <p:txBody>
          <a:bodyPr wrap="square" rtlCol="0">
            <a:spAutoFit/>
          </a:bodyPr>
          <a:lstStyle/>
          <a:p>
            <a:r>
              <a:rPr kumimoji="1" lang="en-US" altLang="ja-JP" dirty="0"/>
              <a:t>Physics</a:t>
            </a:r>
          </a:p>
        </p:txBody>
      </p:sp>
      <p:sp>
        <p:nvSpPr>
          <p:cNvPr id="46" name="正方形/長方形 45"/>
          <p:cNvSpPr/>
          <p:nvPr/>
        </p:nvSpPr>
        <p:spPr>
          <a:xfrm>
            <a:off x="3042933" y="3667851"/>
            <a:ext cx="3068225" cy="3175978"/>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テキスト ボックス 46"/>
          <p:cNvSpPr txBox="1"/>
          <p:nvPr/>
        </p:nvSpPr>
        <p:spPr>
          <a:xfrm>
            <a:off x="10091" y="3663633"/>
            <a:ext cx="3043332" cy="381416"/>
          </a:xfrm>
          <a:prstGeom prst="rect">
            <a:avLst/>
          </a:prstGeom>
          <a:solidFill>
            <a:srgbClr val="00A48E"/>
          </a:solidFill>
        </p:spPr>
        <p:txBody>
          <a:bodyPr wrap="square" rtlCol="0">
            <a:spAutoFit/>
          </a:bodyPr>
          <a:lstStyle/>
          <a:p>
            <a:r>
              <a:rPr kumimoji="1" lang="en-US" altLang="ja-JP" dirty="0"/>
              <a:t>Earth and </a:t>
            </a:r>
            <a:r>
              <a:rPr kumimoji="1" lang="en-US" altLang="ja-JP" dirty="0" smtClean="0"/>
              <a:t>Planetary</a:t>
            </a:r>
            <a:r>
              <a:rPr kumimoji="1" lang="ja-JP" altLang="en-US" dirty="0"/>
              <a:t> </a:t>
            </a:r>
            <a:r>
              <a:rPr kumimoji="1" lang="en-US" altLang="ja-JP" dirty="0" smtClean="0"/>
              <a:t>Science</a:t>
            </a:r>
            <a:endParaRPr kumimoji="1" lang="en-US" altLang="ja-JP" dirty="0"/>
          </a:p>
        </p:txBody>
      </p:sp>
      <p:sp>
        <p:nvSpPr>
          <p:cNvPr id="49" name="正方形/長方形 48"/>
          <p:cNvSpPr/>
          <p:nvPr/>
        </p:nvSpPr>
        <p:spPr>
          <a:xfrm>
            <a:off x="6111158" y="3663633"/>
            <a:ext cx="3032842" cy="3177484"/>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テキスト ボックス 49"/>
          <p:cNvSpPr txBox="1"/>
          <p:nvPr/>
        </p:nvSpPr>
        <p:spPr>
          <a:xfrm>
            <a:off x="6105198" y="3667851"/>
            <a:ext cx="3037357" cy="377198"/>
          </a:xfrm>
          <a:prstGeom prst="rect">
            <a:avLst/>
          </a:prstGeom>
          <a:solidFill>
            <a:srgbClr val="00B0F0"/>
          </a:solidFill>
        </p:spPr>
        <p:txBody>
          <a:bodyPr wrap="square" rtlCol="0">
            <a:spAutoFit/>
          </a:bodyPr>
          <a:lstStyle/>
          <a:p>
            <a:r>
              <a:rPr kumimoji="1" lang="en-US" altLang="ja-JP" dirty="0" smtClean="0"/>
              <a:t>Biological</a:t>
            </a:r>
            <a:r>
              <a:rPr kumimoji="1" lang="ja-JP" altLang="en-US" dirty="0"/>
              <a:t> </a:t>
            </a:r>
            <a:r>
              <a:rPr kumimoji="1" lang="en-US" altLang="ja-JP" dirty="0" smtClean="0"/>
              <a:t>Sciences</a:t>
            </a:r>
            <a:endParaRPr kumimoji="1" lang="en-US" altLang="ja-JP" dirty="0"/>
          </a:p>
        </p:txBody>
      </p:sp>
      <p:sp>
        <p:nvSpPr>
          <p:cNvPr id="15" name="テキスト ボックス 14"/>
          <p:cNvSpPr txBox="1"/>
          <p:nvPr/>
        </p:nvSpPr>
        <p:spPr>
          <a:xfrm>
            <a:off x="0" y="0"/>
            <a:ext cx="9144000" cy="461665"/>
          </a:xfrm>
          <a:prstGeom prst="rect">
            <a:avLst/>
          </a:prstGeom>
          <a:solidFill>
            <a:schemeClr val="accent1">
              <a:lumMod val="75000"/>
            </a:schemeClr>
          </a:solidFill>
        </p:spPr>
        <p:txBody>
          <a:bodyPr wrap="square" rtlCol="0">
            <a:spAutoFit/>
          </a:bodyPr>
          <a:lstStyle/>
          <a:p>
            <a:r>
              <a:rPr kumimoji="1" lang="en-US" altLang="zh-CN" sz="2400" dirty="0" smtClean="0">
                <a:solidFill>
                  <a:schemeClr val="bg1"/>
                </a:solidFill>
                <a:effectLst>
                  <a:outerShdw blurRad="38100" dist="38100" dir="2700000" algn="tl">
                    <a:srgbClr val="000000">
                      <a:alpha val="43137"/>
                    </a:srgbClr>
                  </a:outerShdw>
                </a:effectLst>
                <a:latin typeface="Book Antiqua" panose="02040602050305030304" pitchFamily="18" charset="0"/>
              </a:rPr>
              <a:t>Graduate Departments</a:t>
            </a:r>
            <a:endParaRPr kumimoji="1" lang="en-US" altLang="zh-CN" sz="2400" dirty="0">
              <a:solidFill>
                <a:schemeClr val="bg1"/>
              </a:solidFill>
              <a:effectLst>
                <a:outerShdw blurRad="38100" dist="38100" dir="2700000" algn="tl">
                  <a:srgbClr val="000000">
                    <a:alpha val="43137"/>
                  </a:srgbClr>
                </a:outerShdw>
              </a:effectLst>
              <a:latin typeface="Book Antiqua" panose="02040602050305030304" pitchFamily="18" charset="0"/>
            </a:endParaRPr>
          </a:p>
        </p:txBody>
      </p:sp>
      <p:sp>
        <p:nvSpPr>
          <p:cNvPr id="7" name="テキスト ボックス 6"/>
          <p:cNvSpPr txBox="1"/>
          <p:nvPr/>
        </p:nvSpPr>
        <p:spPr>
          <a:xfrm>
            <a:off x="57354" y="4094671"/>
            <a:ext cx="3025938" cy="2431435"/>
          </a:xfrm>
          <a:prstGeom prst="rect">
            <a:avLst/>
          </a:prstGeom>
          <a:noFill/>
        </p:spPr>
        <p:txBody>
          <a:bodyPr wrap="square" rtlCol="0">
            <a:spAutoFit/>
          </a:bodyPr>
          <a:lstStyle/>
          <a:p>
            <a:r>
              <a:rPr lang="en-US" altLang="ja-JP" sz="950" dirty="0"/>
              <a:t>Earth and planetary science seeks to understand the current state of the Earth and planets, and their surrounding </a:t>
            </a:r>
            <a:r>
              <a:rPr lang="en-US" altLang="ja-JP" sz="950" dirty="0" err="1"/>
              <a:t>hydrospheres</a:t>
            </a:r>
            <a:r>
              <a:rPr lang="en-US" altLang="ja-JP" sz="950" dirty="0"/>
              <a:t>, and interplanetary spaces and the origin and evolution of the Earth, planets, and life since the formation of the solar system, and to predict large-scale and complex changes in the Earth and planetary system. As the core institute for research and education in this field in Japan, the Department of Earth and Planetary Science aims to foster students with the ability to gain insight into natural phenomena and to create original research through systematic education and individually-supervised research based on applied mathematics, physics, materials science, and natural history, and to produce researchers with extensive knowledge and advanced expertise in Earth and planetary science.</a:t>
            </a:r>
            <a:endParaRPr lang="ja-JP" altLang="ja-JP" dirty="0"/>
          </a:p>
        </p:txBody>
      </p:sp>
      <p:sp>
        <p:nvSpPr>
          <p:cNvPr id="8" name="テキスト ボックス 7"/>
          <p:cNvSpPr txBox="1"/>
          <p:nvPr/>
        </p:nvSpPr>
        <p:spPr>
          <a:xfrm>
            <a:off x="6158365" y="4152122"/>
            <a:ext cx="2910990" cy="230832"/>
          </a:xfrm>
          <a:prstGeom prst="rect">
            <a:avLst/>
          </a:prstGeom>
          <a:noFill/>
        </p:spPr>
        <p:txBody>
          <a:bodyPr wrap="square" rtlCol="0">
            <a:spAutoFit/>
          </a:bodyPr>
          <a:lstStyle/>
          <a:p>
            <a:endParaRPr kumimoji="1" lang="ja-JP" altLang="en-US" sz="900" dirty="0"/>
          </a:p>
        </p:txBody>
      </p:sp>
      <p:sp>
        <p:nvSpPr>
          <p:cNvPr id="2" name="テキスト ボックス 1"/>
          <p:cNvSpPr txBox="1"/>
          <p:nvPr/>
        </p:nvSpPr>
        <p:spPr>
          <a:xfrm>
            <a:off x="3123651" y="4094671"/>
            <a:ext cx="2858523" cy="2431435"/>
          </a:xfrm>
          <a:prstGeom prst="rect">
            <a:avLst/>
          </a:prstGeom>
          <a:noFill/>
          <a:ln>
            <a:noFill/>
          </a:ln>
        </p:spPr>
        <p:txBody>
          <a:bodyPr wrap="square" rtlCol="0">
            <a:spAutoFit/>
          </a:bodyPr>
          <a:lstStyle/>
          <a:p>
            <a:r>
              <a:rPr kumimoji="1" lang="en-US" altLang="ja-JP" sz="950" dirty="0"/>
              <a:t>Research on the fundamental scientific discipline of chemistry is key to advances in other natural sciences such as physics, biology, and geology, as well as applied technologies related to the environment, energy, life, materials, and information. In the Department of Chemistry, students progress through lectures on advanced knowledge and the latest research, complemented by cutting-edge research activities in the laboratory. The Department also features an international perspective with a high level of interaction between its many foreign researchers. Through these activities, the Department aims to foster researchers who will support and lead the international frontiers of chemical research in educational institutions, and the public and private sectors.</a:t>
            </a:r>
            <a:endParaRPr kumimoji="1" lang="ja-JP" altLang="en-US" sz="950" dirty="0"/>
          </a:p>
        </p:txBody>
      </p:sp>
      <p:sp>
        <p:nvSpPr>
          <p:cNvPr id="3" name="テキスト ボックス 2"/>
          <p:cNvSpPr txBox="1"/>
          <p:nvPr/>
        </p:nvSpPr>
        <p:spPr>
          <a:xfrm>
            <a:off x="3060849" y="866075"/>
            <a:ext cx="3091431" cy="2285241"/>
          </a:xfrm>
          <a:prstGeom prst="rect">
            <a:avLst/>
          </a:prstGeom>
          <a:noFill/>
          <a:ln>
            <a:noFill/>
          </a:ln>
        </p:spPr>
        <p:txBody>
          <a:bodyPr wrap="square" rtlCol="0">
            <a:spAutoFit/>
          </a:bodyPr>
          <a:lstStyle/>
          <a:p>
            <a:r>
              <a:rPr kumimoji="1" lang="en-US" altLang="ja-JP" sz="950" dirty="0"/>
              <a:t>Physics encompasses a wide range of research fields, including elementary particle and high energy physics, nuclear physics, astrophysics, fluid and plasma physics, condensed matter physics, quantum electronics, and biophysics. The Department of Physics has about 130 faculty members, including those of the School of Science, and those affiliated with various institutions on and off campus. Students majoring in physics participate in path-breaking research activities in an extensive range of laboratories. Through experience in practical learning and participation in advanced research in physics, which requires unceasing innovativeness and creativity, the Department of Physics aims to foster competent researchers and technical experts who can play active roles in their chosen fields.</a:t>
            </a:r>
            <a:endParaRPr kumimoji="1" lang="ja-JP" altLang="en-US" sz="950" dirty="0"/>
          </a:p>
        </p:txBody>
      </p:sp>
      <p:sp>
        <p:nvSpPr>
          <p:cNvPr id="5" name="テキスト ボックス 4"/>
          <p:cNvSpPr txBox="1"/>
          <p:nvPr/>
        </p:nvSpPr>
        <p:spPr>
          <a:xfrm>
            <a:off x="6149340" y="837862"/>
            <a:ext cx="2989681" cy="2870016"/>
          </a:xfrm>
          <a:prstGeom prst="rect">
            <a:avLst/>
          </a:prstGeom>
          <a:noFill/>
        </p:spPr>
        <p:txBody>
          <a:bodyPr wrap="square" rtlCol="0">
            <a:spAutoFit/>
          </a:bodyPr>
          <a:lstStyle/>
          <a:p>
            <a:r>
              <a:rPr kumimoji="1" lang="en-US" altLang="ja-JP" sz="950" dirty="0"/>
              <a:t>In recent years, astronomy has made remarkable progress, both observationally and theoretically, in fields of research from the solar system to deep space, thanks to new observational modalities such as gravitational waves that complement electromagnetic waves of other wavelengths, and utilizing observations made both from the ground and in space. To foster the next generation of researchers who can lead the way in rapidly-advancing astronomical research, the master's program teaches the knowledge and research methods necessary to write academic papers, and the doctoral program develops the skills for independent global-scale research. While few graduate schools in Japan offer astronomy as an independent major, the number of faculty members in the Department of Astronomy, including those concurrently working in the National Astronomical Observatory of Japan and the Institute of Space and </a:t>
            </a:r>
            <a:r>
              <a:rPr kumimoji="1" lang="en-US" altLang="ja-JP" sz="950" dirty="0" err="1"/>
              <a:t>Astronautical</a:t>
            </a:r>
            <a:r>
              <a:rPr kumimoji="1" lang="en-US" altLang="ja-JP" sz="950" dirty="0"/>
              <a:t> Science, and the breadth of research fields it covers are significant in global terms.</a:t>
            </a:r>
            <a:endParaRPr kumimoji="1" lang="ja-JP" altLang="en-US" sz="950" dirty="0"/>
          </a:p>
        </p:txBody>
      </p:sp>
      <p:sp>
        <p:nvSpPr>
          <p:cNvPr id="11" name="テキスト ボックス 10"/>
          <p:cNvSpPr txBox="1"/>
          <p:nvPr/>
        </p:nvSpPr>
        <p:spPr>
          <a:xfrm>
            <a:off x="6152280" y="4137955"/>
            <a:ext cx="2887629" cy="2285241"/>
          </a:xfrm>
          <a:prstGeom prst="rect">
            <a:avLst/>
          </a:prstGeom>
          <a:noFill/>
        </p:spPr>
        <p:txBody>
          <a:bodyPr wrap="square" rtlCol="0">
            <a:spAutoFit/>
          </a:bodyPr>
          <a:lstStyle/>
          <a:p>
            <a:r>
              <a:rPr kumimoji="1" lang="en-US" altLang="ja-JP" sz="950" dirty="0"/>
              <a:t>In 2014, the Department of Biological Sciences was transformed by the merger of two former departments into one with a capacity of 84 and 44 students in the master and doctoral courses, respectively. Students in this Department are engaged in research that seeks to understand universal phenomena and diversity in biology in 90 laboratories, including core facilities, two botanical gardens, a marine biological station, and genetics research laboratory. The biological sciences deal with objects ranging in size from angstroms to the continental scale. The faculty and students advance their own research programs while studying a broad spectrum of research at classes, workshops, and retreats. In a free atmosphere, we aim at unraveling great mysteries and opening up the frontiers of biology.</a:t>
            </a:r>
            <a:endParaRPr kumimoji="1" lang="ja-JP" altLang="en-US" sz="950" dirty="0"/>
          </a:p>
        </p:txBody>
      </p:sp>
    </p:spTree>
    <p:extLst>
      <p:ext uri="{BB962C8B-B14F-4D97-AF65-F5344CB8AC3E}">
        <p14:creationId xmlns:p14="http://schemas.microsoft.com/office/powerpoint/2010/main" val="21826589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テキスト ボックス 22"/>
          <p:cNvSpPr txBox="1"/>
          <p:nvPr/>
        </p:nvSpPr>
        <p:spPr>
          <a:xfrm>
            <a:off x="1564" y="-7213"/>
            <a:ext cx="9151455" cy="461665"/>
          </a:xfrm>
          <a:prstGeom prst="rect">
            <a:avLst/>
          </a:prstGeom>
          <a:solidFill>
            <a:schemeClr val="accent1">
              <a:lumMod val="75000"/>
            </a:schemeClr>
          </a:solid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Book Antiqua" panose="02040602050305030304" pitchFamily="18" charset="0"/>
                <a:ea typeface="游ゴシック" panose="020B0400000000000000" pitchFamily="50" charset="-128"/>
              </a:rPr>
              <a:t>International</a:t>
            </a:r>
            <a:r>
              <a:rPr kumimoji="1" lang="en-US" altLang="ja-JP" sz="2400" b="0" i="0" u="none" strike="noStrike" kern="1200" cap="none" spc="0" normalizeH="0" noProof="0" dirty="0" smtClean="0">
                <a:ln>
                  <a:noFill/>
                </a:ln>
                <a:solidFill>
                  <a:prstClr val="white"/>
                </a:solidFill>
                <a:effectLst>
                  <a:outerShdw blurRad="38100" dist="38100" dir="2700000" algn="tl">
                    <a:srgbClr val="000000">
                      <a:alpha val="43137"/>
                    </a:srgbClr>
                  </a:outerShdw>
                </a:effectLst>
                <a:uLnTx/>
                <a:uFillTx/>
                <a:latin typeface="Book Antiqua" panose="02040602050305030304" pitchFamily="18" charset="0"/>
                <a:ea typeface="游ゴシック" panose="020B0400000000000000" pitchFamily="50" charset="-128"/>
              </a:rPr>
              <a:t> Programs</a:t>
            </a:r>
            <a:endParaRPr kumimoji="1" lang="ja-JP" altLang="en-US" sz="2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ook Antiqua" panose="02040602050305030304" pitchFamily="18" charset="0"/>
              <a:ea typeface="游ゴシック" panose="020B0400000000000000" pitchFamily="50" charset="-128"/>
            </a:endParaRPr>
          </a:p>
        </p:txBody>
      </p:sp>
      <p:sp>
        <p:nvSpPr>
          <p:cNvPr id="14" name="テキスト ボックス 13"/>
          <p:cNvSpPr txBox="1"/>
          <p:nvPr/>
        </p:nvSpPr>
        <p:spPr>
          <a:xfrm>
            <a:off x="20226" y="536934"/>
            <a:ext cx="2677031" cy="369332"/>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smtClean="0">
                <a:ln>
                  <a:noFill/>
                </a:ln>
                <a:solidFill>
                  <a:srgbClr val="4472C4">
                    <a:lumMod val="75000"/>
                  </a:srgbClr>
                </a:solidFill>
                <a:effectLst/>
                <a:uLnTx/>
                <a:uFillTx/>
                <a:latin typeface="Calibri" panose="020F0502020204030204"/>
                <a:ea typeface="游ゴシック" panose="020B0400000000000000" pitchFamily="50" charset="-128"/>
                <a:cs typeface="+mn-cs"/>
              </a:rPr>
              <a:t>Internships</a:t>
            </a:r>
            <a:endParaRPr kumimoji="1" lang="ja-JP" altLang="en-US" sz="1800" b="1" i="0" u="none" strike="noStrike" kern="1200" cap="none" spc="0" normalizeH="0" baseline="0" noProof="0" dirty="0">
              <a:ln>
                <a:noFill/>
              </a:ln>
              <a:solidFill>
                <a:srgbClr val="4472C4">
                  <a:lumMod val="75000"/>
                </a:srgbClr>
              </a:solidFill>
              <a:effectLst/>
              <a:uLnTx/>
              <a:uFillTx/>
              <a:latin typeface="Calibri" panose="020F0502020204030204"/>
              <a:ea typeface="游ゴシック" panose="020B0400000000000000" pitchFamily="50" charset="-128"/>
              <a:cs typeface="+mn-cs"/>
            </a:endParaRPr>
          </a:p>
        </p:txBody>
      </p:sp>
      <p:graphicFrame>
        <p:nvGraphicFramePr>
          <p:cNvPr id="31" name="表 30"/>
          <p:cNvGraphicFramePr>
            <a:graphicFrameLocks noGrp="1"/>
          </p:cNvGraphicFramePr>
          <p:nvPr>
            <p:extLst/>
          </p:nvPr>
        </p:nvGraphicFramePr>
        <p:xfrm>
          <a:off x="1599163" y="1489478"/>
          <a:ext cx="7478162" cy="5032818"/>
        </p:xfrm>
        <a:graphic>
          <a:graphicData uri="http://schemas.openxmlformats.org/drawingml/2006/table">
            <a:tbl>
              <a:tblPr firstRow="1" bandRow="1">
                <a:tableStyleId>{5C22544A-7EE6-4342-B048-85BDC9FD1C3A}</a:tableStyleId>
              </a:tblPr>
              <a:tblGrid>
                <a:gridCol w="5434101">
                  <a:extLst>
                    <a:ext uri="{9D8B030D-6E8A-4147-A177-3AD203B41FA5}">
                      <a16:colId xmlns:a16="http://schemas.microsoft.com/office/drawing/2014/main" val="1726807305"/>
                    </a:ext>
                  </a:extLst>
                </a:gridCol>
                <a:gridCol w="2044061">
                  <a:extLst>
                    <a:ext uri="{9D8B030D-6E8A-4147-A177-3AD203B41FA5}">
                      <a16:colId xmlns:a16="http://schemas.microsoft.com/office/drawing/2014/main" val="2797221871"/>
                    </a:ext>
                  </a:extLst>
                </a:gridCol>
              </a:tblGrid>
              <a:tr h="2263372">
                <a:tc>
                  <a:txBody>
                    <a:bodyPr/>
                    <a:lstStyle/>
                    <a:p>
                      <a:pPr marL="0" indent="0">
                        <a:buFont typeface="Arial" panose="020B0604020202020204" pitchFamily="34" charset="0"/>
                        <a:buNone/>
                      </a:pPr>
                      <a:endParaRPr kumimoji="1" lang="ja-JP" altLang="en-US" dirty="0">
                        <a:solidFill>
                          <a:schemeClr val="bg1"/>
                        </a:solidFill>
                      </a:endParaRPr>
                    </a:p>
                  </a:txBody>
                  <a:tcPr>
                    <a:solidFill>
                      <a:schemeClr val="accent5">
                        <a:lumMod val="60000"/>
                        <a:lumOff val="40000"/>
                      </a:schemeClr>
                    </a:solidFill>
                  </a:tcPr>
                </a:tc>
                <a:tc>
                  <a:txBody>
                    <a:bodyPr/>
                    <a:lstStyle/>
                    <a:p>
                      <a:endParaRPr kumimoji="1" lang="ja-JP" altLang="en-US" dirty="0"/>
                    </a:p>
                  </a:txBody>
                  <a:tcPr>
                    <a:solidFill>
                      <a:schemeClr val="accent5">
                        <a:lumMod val="40000"/>
                        <a:lumOff val="60000"/>
                      </a:schemeClr>
                    </a:solidFill>
                  </a:tcPr>
                </a:tc>
                <a:extLst>
                  <a:ext uri="{0D108BD9-81ED-4DB2-BD59-A6C34878D82A}">
                    <a16:rowId xmlns:a16="http://schemas.microsoft.com/office/drawing/2014/main" val="1748483236"/>
                  </a:ext>
                </a:extLst>
              </a:tr>
              <a:tr h="2769446">
                <a:tc>
                  <a:txBody>
                    <a:bodyPr/>
                    <a:lstStyle/>
                    <a:p>
                      <a:endParaRPr kumimoji="1" lang="ja-JP" altLang="en-US" dirty="0"/>
                    </a:p>
                  </a:txBody>
                  <a:tcPr>
                    <a:solidFill>
                      <a:srgbClr val="FFC000"/>
                    </a:solidFill>
                  </a:tcPr>
                </a:tc>
                <a:tc>
                  <a:txBody>
                    <a:bodyPr/>
                    <a:lstStyle/>
                    <a:p>
                      <a:endParaRPr kumimoji="1" lang="ja-JP" altLang="en-US" dirty="0"/>
                    </a:p>
                  </a:txBody>
                  <a:tcPr>
                    <a:solidFill>
                      <a:schemeClr val="accent4">
                        <a:lumMod val="60000"/>
                        <a:lumOff val="40000"/>
                      </a:schemeClr>
                    </a:solidFill>
                  </a:tcPr>
                </a:tc>
                <a:extLst>
                  <a:ext uri="{0D108BD9-81ED-4DB2-BD59-A6C34878D82A}">
                    <a16:rowId xmlns:a16="http://schemas.microsoft.com/office/drawing/2014/main" val="1812629946"/>
                  </a:ext>
                </a:extLst>
              </a:tr>
            </a:tbl>
          </a:graphicData>
        </a:graphic>
      </p:graphicFrame>
      <p:sp>
        <p:nvSpPr>
          <p:cNvPr id="32" name="テキスト ボックス 31"/>
          <p:cNvSpPr txBox="1"/>
          <p:nvPr/>
        </p:nvSpPr>
        <p:spPr>
          <a:xfrm>
            <a:off x="85235" y="2236765"/>
            <a:ext cx="1547119"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smtClean="0">
                <a:ln>
                  <a:noFill/>
                </a:ln>
                <a:solidFill>
                  <a:srgbClr val="0070C0"/>
                </a:solidFill>
                <a:effectLst/>
                <a:uLnTx/>
                <a:uFillTx/>
                <a:latin typeface="Calibri" panose="020F0502020204030204"/>
                <a:ea typeface="游ゴシック" panose="020B0400000000000000" pitchFamily="50" charset="-128"/>
                <a:cs typeface="+mn-cs"/>
              </a:rPr>
              <a:t>Outbound</a:t>
            </a:r>
            <a:endParaRPr kumimoji="1" lang="ja-JP" altLang="en-US" sz="2000" b="1" i="0" u="none" strike="noStrike" kern="1200" cap="none" spc="0" normalizeH="0" baseline="0" noProof="0" dirty="0">
              <a:ln>
                <a:noFill/>
              </a:ln>
              <a:solidFill>
                <a:srgbClr val="0070C0"/>
              </a:solidFill>
              <a:effectLst/>
              <a:uLnTx/>
              <a:uFillTx/>
              <a:latin typeface="Calibri" panose="020F0502020204030204"/>
              <a:ea typeface="游ゴシック" panose="020B0400000000000000" pitchFamily="50" charset="-128"/>
              <a:cs typeface="+mn-cs"/>
            </a:endParaRPr>
          </a:p>
        </p:txBody>
      </p:sp>
      <p:sp>
        <p:nvSpPr>
          <p:cNvPr id="38" name="テキスト ボックス 37"/>
          <p:cNvSpPr txBox="1"/>
          <p:nvPr/>
        </p:nvSpPr>
        <p:spPr>
          <a:xfrm>
            <a:off x="85235" y="4854042"/>
            <a:ext cx="1471118"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smtClean="0">
                <a:ln>
                  <a:noFill/>
                </a:ln>
                <a:solidFill>
                  <a:srgbClr val="FFC000"/>
                </a:solidFill>
                <a:effectLst/>
                <a:uLnTx/>
                <a:uFillTx/>
                <a:latin typeface="Calibri" panose="020F0502020204030204"/>
                <a:ea typeface="游ゴシック" panose="020B0400000000000000" pitchFamily="50" charset="-128"/>
                <a:cs typeface="+mn-cs"/>
              </a:rPr>
              <a:t>Inbound</a:t>
            </a:r>
            <a:endParaRPr kumimoji="1" lang="ja-JP" altLang="en-US" sz="2000" b="1" i="0" u="none" strike="noStrike" kern="1200" cap="none" spc="0" normalizeH="0" baseline="0" noProof="0" dirty="0">
              <a:ln>
                <a:noFill/>
              </a:ln>
              <a:solidFill>
                <a:srgbClr val="FFC000"/>
              </a:solidFill>
              <a:effectLst/>
              <a:uLnTx/>
              <a:uFillTx/>
              <a:latin typeface="Calibri" panose="020F0502020204030204"/>
              <a:ea typeface="游ゴシック" panose="020B0400000000000000" pitchFamily="50" charset="-128"/>
              <a:cs typeface="+mn-cs"/>
            </a:endParaRPr>
          </a:p>
        </p:txBody>
      </p:sp>
      <p:sp>
        <p:nvSpPr>
          <p:cNvPr id="39" name="テキスト ボックス 38"/>
          <p:cNvSpPr txBox="1"/>
          <p:nvPr/>
        </p:nvSpPr>
        <p:spPr>
          <a:xfrm>
            <a:off x="7010400" y="1064802"/>
            <a:ext cx="2066925"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Graduate</a:t>
            </a:r>
            <a:endParaRPr kumimoji="1" lang="ja-JP" altLang="en-US"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1" name="テキスト ボックス 40"/>
          <p:cNvSpPr txBox="1"/>
          <p:nvPr/>
        </p:nvSpPr>
        <p:spPr>
          <a:xfrm>
            <a:off x="1573565" y="1060443"/>
            <a:ext cx="5436835"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Undergraduate</a:t>
            </a:r>
            <a:endParaRPr kumimoji="1" lang="ja-JP" altLang="en-US"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2" name="正方形/長方形 41"/>
          <p:cNvSpPr/>
          <p:nvPr/>
        </p:nvSpPr>
        <p:spPr>
          <a:xfrm>
            <a:off x="7199426" y="1666147"/>
            <a:ext cx="1700035" cy="6381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GRASP</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Graduate Research</a:t>
            </a:r>
            <a:r>
              <a:rPr kumimoji="1" lang="en-US" altLang="ja-JP" sz="1000" b="0" i="0" u="none" strike="noStrike" kern="1200" cap="none" spc="0" normalizeH="0" noProof="0" dirty="0" smtClean="0">
                <a:ln>
                  <a:noFill/>
                </a:ln>
                <a:solidFill>
                  <a:prstClr val="black"/>
                </a:solidFill>
                <a:effectLst/>
                <a:uLnTx/>
                <a:uFillTx/>
                <a:latin typeface="Calibri" panose="020F0502020204030204"/>
                <a:ea typeface="游ゴシック" panose="020B0400000000000000" pitchFamily="50" charset="-128"/>
                <a:cs typeface="+mn-cs"/>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noProof="0" dirty="0" smtClean="0">
                <a:ln>
                  <a:noFill/>
                </a:ln>
                <a:solidFill>
                  <a:prstClr val="black"/>
                </a:solidFill>
                <a:effectLst/>
                <a:uLnTx/>
                <a:uFillTx/>
                <a:latin typeface="Calibri" panose="020F0502020204030204"/>
                <a:ea typeface="游ゴシック" panose="020B0400000000000000" pitchFamily="50" charset="-128"/>
                <a:cs typeface="+mn-cs"/>
              </a:rPr>
              <a:t>Abroad in Science Program</a:t>
            </a:r>
            <a:endParaRPr kumimoji="1" lang="en-US" altLang="ja-JP" sz="10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3" name="正方形/長方形 42"/>
          <p:cNvSpPr/>
          <p:nvPr/>
        </p:nvSpPr>
        <p:spPr>
          <a:xfrm>
            <a:off x="2102043" y="1666147"/>
            <a:ext cx="1707640" cy="6381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SVAP</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Study and Visit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Abroad</a:t>
            </a:r>
            <a:r>
              <a:rPr kumimoji="1" lang="en-US" altLang="ja-JP" sz="1000" b="0" i="0" u="none" strike="noStrike" kern="1200" cap="none" spc="0" normalizeH="0" noProof="0" dirty="0" smtClean="0">
                <a:ln>
                  <a:noFill/>
                </a:ln>
                <a:solidFill>
                  <a:prstClr val="black"/>
                </a:solidFill>
                <a:effectLst/>
                <a:uLnTx/>
                <a:uFillTx/>
                <a:latin typeface="Calibri" panose="020F0502020204030204"/>
                <a:ea typeface="游ゴシック" panose="020B0400000000000000" pitchFamily="50" charset="-128"/>
                <a:cs typeface="+mn-cs"/>
              </a:rPr>
              <a:t> Program</a:t>
            </a:r>
            <a:endParaRPr kumimoji="1" lang="en-US" altLang="ja-JP" sz="10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4" name="正方形/長方形 43"/>
          <p:cNvSpPr/>
          <p:nvPr/>
        </p:nvSpPr>
        <p:spPr>
          <a:xfrm>
            <a:off x="4541371" y="1666147"/>
            <a:ext cx="1707640" cy="6381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UGRASP</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Undergraduate Research Abroad</a:t>
            </a:r>
            <a:r>
              <a:rPr kumimoji="1" lang="en-US" altLang="ja-JP" sz="1000" b="0" i="0" u="none" strike="noStrike" kern="1200" cap="none" spc="0" normalizeH="0" noProof="0" dirty="0" smtClean="0">
                <a:ln>
                  <a:noFill/>
                </a:ln>
                <a:solidFill>
                  <a:prstClr val="black"/>
                </a:solidFill>
                <a:effectLst/>
                <a:uLnTx/>
                <a:uFillTx/>
                <a:latin typeface="Calibri" panose="020F0502020204030204"/>
                <a:ea typeface="游ゴシック" panose="020B0400000000000000" pitchFamily="50" charset="-128"/>
                <a:cs typeface="+mn-cs"/>
              </a:rPr>
              <a:t> in Science Program</a:t>
            </a:r>
            <a:endParaRPr kumimoji="1" lang="en-US" altLang="ja-JP" sz="10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5" name="正方形/長方形 44"/>
          <p:cNvSpPr/>
          <p:nvPr/>
        </p:nvSpPr>
        <p:spPr>
          <a:xfrm>
            <a:off x="7163199" y="3897516"/>
            <a:ext cx="1707640" cy="6381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GS-GSI</a:t>
            </a:r>
          </a:p>
        </p:txBody>
      </p:sp>
      <p:sp>
        <p:nvSpPr>
          <p:cNvPr id="46" name="正方形/長方形 45"/>
          <p:cNvSpPr/>
          <p:nvPr/>
        </p:nvSpPr>
        <p:spPr>
          <a:xfrm>
            <a:off x="5229930" y="3897516"/>
            <a:ext cx="1707640" cy="6110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GSI</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Global Science Internship</a:t>
            </a:r>
          </a:p>
        </p:txBody>
      </p:sp>
      <p:pic>
        <p:nvPicPr>
          <p:cNvPr id="47" name="図 4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384" y="1477805"/>
            <a:ext cx="1148589" cy="861442"/>
          </a:xfrm>
          <a:prstGeom prst="rect">
            <a:avLst/>
          </a:prstGeom>
        </p:spPr>
      </p:pic>
      <p:sp>
        <p:nvSpPr>
          <p:cNvPr id="48" name="正方形/長方形 47"/>
          <p:cNvSpPr/>
          <p:nvPr/>
        </p:nvSpPr>
        <p:spPr>
          <a:xfrm>
            <a:off x="1632354" y="3897516"/>
            <a:ext cx="1707640" cy="6110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UTRIP</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The University of Tokyo Research</a:t>
            </a:r>
            <a:r>
              <a:rPr kumimoji="1" lang="en-US" altLang="ja-JP" sz="1000" b="0" i="0" u="none" strike="noStrike" kern="1200" cap="none" spc="0" normalizeH="0" noProof="0" dirty="0" smtClean="0">
                <a:ln>
                  <a:noFill/>
                </a:ln>
                <a:solidFill>
                  <a:prstClr val="black"/>
                </a:solidFill>
                <a:effectLst/>
                <a:uLnTx/>
                <a:uFillTx/>
                <a:latin typeface="Calibri" panose="020F0502020204030204"/>
                <a:ea typeface="游ゴシック" panose="020B0400000000000000" pitchFamily="50" charset="-128"/>
                <a:cs typeface="+mn-cs"/>
              </a:rPr>
              <a:t> Internship Program</a:t>
            </a:r>
            <a:endParaRPr kumimoji="1" lang="en-US" altLang="ja-JP" sz="10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9" name="テキスト ボックス 48"/>
          <p:cNvSpPr txBox="1"/>
          <p:nvPr/>
        </p:nvSpPr>
        <p:spPr>
          <a:xfrm>
            <a:off x="7207032" y="2330943"/>
            <a:ext cx="1700034" cy="1631216"/>
          </a:xfrm>
          <a:prstGeom prst="rect">
            <a:avLst/>
          </a:prstGeom>
          <a:noFill/>
        </p:spPr>
        <p:txBody>
          <a:bodyPr wrap="square" rtlCol="0">
            <a:spAutoFit/>
          </a:bodyPr>
          <a:lstStyle/>
          <a:p>
            <a:pPr marL="85725" lvl="0" indent="-85725">
              <a:buFont typeface="Arial" panose="020B0604020202020204" pitchFamily="34" charset="0"/>
              <a:buChar char="•"/>
              <a:defRPr/>
            </a:pPr>
            <a:r>
              <a:rPr kumimoji="1" lang="en-US" altLang="ja-JP" sz="1000" dirty="0">
                <a:solidFill>
                  <a:prstClr val="black"/>
                </a:solidFill>
              </a:rPr>
              <a:t>For </a:t>
            </a:r>
            <a:r>
              <a:rPr kumimoji="1" lang="en-US" altLang="ja-JP" sz="1000" dirty="0" smtClean="0">
                <a:solidFill>
                  <a:prstClr val="black"/>
                </a:solidFill>
              </a:rPr>
              <a:t>students </a:t>
            </a:r>
            <a:r>
              <a:rPr kumimoji="1" lang="en-US" altLang="ja-JP" sz="1000" dirty="0" smtClean="0"/>
              <a:t>at the Graduate School of Science</a:t>
            </a:r>
            <a:endParaRPr kumimoji="1" lang="en-US" altLang="ja-JP" sz="1000" strike="sngStrike" dirty="0"/>
          </a:p>
          <a:p>
            <a:pPr marL="85725" indent="-85725">
              <a:buFont typeface="Arial" panose="020B0604020202020204" pitchFamily="34" charset="0"/>
              <a:buChar char="•"/>
              <a:defRPr/>
            </a:pPr>
            <a:r>
              <a:rPr kumimoji="1" lang="en-US" altLang="ja-JP" sz="1000" dirty="0" smtClean="0"/>
              <a:t>2 </a:t>
            </a:r>
            <a:r>
              <a:rPr kumimoji="1" lang="en-US" altLang="ja-JP" sz="1000" dirty="0"/>
              <a:t>weeks to 3 months from June to </a:t>
            </a:r>
            <a:r>
              <a:rPr kumimoji="1" lang="en-US" altLang="ja-JP" sz="1000" dirty="0" smtClean="0"/>
              <a:t>March </a:t>
            </a:r>
            <a:r>
              <a:rPr kumimoji="1" lang="en-US" altLang="ja-JP" sz="1000" dirty="0"/>
              <a:t>the following year</a:t>
            </a:r>
          </a:p>
          <a:p>
            <a:pPr marL="85725" lvl="0" indent="-85725">
              <a:buFont typeface="Arial" panose="020B0604020202020204" pitchFamily="34" charset="0"/>
              <a:buChar char="•"/>
              <a:defRPr/>
            </a:pPr>
            <a:r>
              <a:rPr kumimoji="1" lang="en-US" altLang="ja-JP" sz="1000" dirty="0" smtClean="0">
                <a:solidFill>
                  <a:prstClr val="black"/>
                </a:solidFill>
              </a:rPr>
              <a:t>Financial </a:t>
            </a:r>
            <a:r>
              <a:rPr kumimoji="1" lang="en-US" altLang="ja-JP" sz="1000" dirty="0">
                <a:solidFill>
                  <a:prstClr val="black"/>
                </a:solidFill>
              </a:rPr>
              <a:t>support provided</a:t>
            </a:r>
          </a:p>
          <a:p>
            <a:pPr marL="85725" lvl="0" indent="-85725">
              <a:buFont typeface="Arial" panose="020B0604020202020204" pitchFamily="34" charset="0"/>
              <a:buChar char="•"/>
              <a:defRPr/>
            </a:pPr>
            <a:r>
              <a:rPr kumimoji="1" lang="en-US" altLang="ja-JP" sz="1000" dirty="0"/>
              <a:t>30 participants</a:t>
            </a:r>
            <a:r>
              <a:rPr kumimoji="1" lang="ja-JP" altLang="en-US" sz="1000" dirty="0"/>
              <a:t>（</a:t>
            </a:r>
            <a:r>
              <a:rPr kumimoji="1" lang="en-US" altLang="ja-JP" sz="1000" dirty="0"/>
              <a:t>2019</a:t>
            </a:r>
            <a:r>
              <a:rPr kumimoji="1" lang="ja-JP" altLang="en-US" sz="1000" dirty="0"/>
              <a:t>）</a:t>
            </a:r>
            <a:endParaRPr kumimoji="1" lang="en-US" altLang="ja-JP" sz="1000" dirty="0"/>
          </a:p>
          <a:p>
            <a:pPr marL="85725" lvl="0" indent="-85725">
              <a:buFont typeface="Arial" panose="020B0604020202020204" pitchFamily="34" charset="0"/>
              <a:buChar char="•"/>
              <a:defRPr/>
            </a:pPr>
            <a:endParaRPr kumimoji="1" lang="en-US" altLang="ja-JP" sz="1000" dirty="0">
              <a:solidFill>
                <a:srgbClr val="FF0000"/>
              </a:solidFill>
            </a:endParaRPr>
          </a:p>
          <a:p>
            <a:pPr marL="85725" lvl="0" indent="-85725">
              <a:buFont typeface="Arial" panose="020B0604020202020204" pitchFamily="34" charset="0"/>
              <a:buChar char="•"/>
              <a:defRPr/>
            </a:pPr>
            <a:endParaRPr kumimoji="1" lang="en-US" altLang="ja-JP" sz="1000" dirty="0">
              <a:solidFill>
                <a:prstClr val="black"/>
              </a:solidFill>
            </a:endParaRPr>
          </a:p>
          <a:p>
            <a:pPr marL="85725" marR="0" lvl="0" indent="-85725"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ja-JP" altLang="en-US" sz="1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50" name="テキスト ボックス 49"/>
          <p:cNvSpPr txBox="1"/>
          <p:nvPr/>
        </p:nvSpPr>
        <p:spPr>
          <a:xfrm>
            <a:off x="4555183" y="2330943"/>
            <a:ext cx="1749444" cy="1323439"/>
          </a:xfrm>
          <a:prstGeom prst="rect">
            <a:avLst/>
          </a:prstGeom>
          <a:noFill/>
        </p:spPr>
        <p:txBody>
          <a:bodyPr wrap="square" rtlCol="0">
            <a:spAutoFit/>
          </a:bodyPr>
          <a:lstStyle/>
          <a:p>
            <a:pPr marL="85725" lvl="0" indent="-85725">
              <a:buFont typeface="Arial" panose="020B0604020202020204" pitchFamily="34" charset="0"/>
              <a:buChar char="•"/>
              <a:defRPr/>
            </a:pPr>
            <a:r>
              <a:rPr kumimoji="1" lang="en-US" altLang="ja-JP" sz="1000" dirty="0">
                <a:solidFill>
                  <a:prstClr val="black"/>
                </a:solidFill>
              </a:rPr>
              <a:t>For 4th year students </a:t>
            </a:r>
            <a:r>
              <a:rPr kumimoji="1" lang="en-US" altLang="ja-JP" sz="1000" dirty="0"/>
              <a:t>at</a:t>
            </a:r>
            <a:r>
              <a:rPr kumimoji="1" lang="en-US" altLang="ja-JP" sz="1000" dirty="0" smtClean="0">
                <a:solidFill>
                  <a:prstClr val="black"/>
                </a:solidFill>
              </a:rPr>
              <a:t> </a:t>
            </a:r>
            <a:r>
              <a:rPr kumimoji="1" lang="en-US" altLang="ja-JP" sz="1000" dirty="0">
                <a:solidFill>
                  <a:prstClr val="black"/>
                </a:solidFill>
              </a:rPr>
              <a:t>the Faculty of Science</a:t>
            </a:r>
          </a:p>
          <a:p>
            <a:pPr marL="85725" lvl="0" indent="-85725">
              <a:buFont typeface="Arial" panose="020B0604020202020204" pitchFamily="34" charset="0"/>
              <a:buChar char="•"/>
              <a:defRPr/>
            </a:pPr>
            <a:r>
              <a:rPr kumimoji="1" lang="en-US" altLang="ja-JP" sz="1000" dirty="0" smtClean="0">
                <a:solidFill>
                  <a:prstClr val="black"/>
                </a:solidFill>
              </a:rPr>
              <a:t>2 </a:t>
            </a:r>
            <a:r>
              <a:rPr kumimoji="1" lang="en-US" altLang="ja-JP" sz="1000" dirty="0">
                <a:solidFill>
                  <a:prstClr val="black"/>
                </a:solidFill>
              </a:rPr>
              <a:t>weeks to 3 months during the </a:t>
            </a:r>
            <a:r>
              <a:rPr kumimoji="1" lang="en-US" altLang="ja-JP" sz="1000" dirty="0" smtClean="0"/>
              <a:t>autumn</a:t>
            </a:r>
            <a:r>
              <a:rPr kumimoji="1" lang="en-US" altLang="ja-JP" sz="1000" dirty="0" smtClean="0">
                <a:solidFill>
                  <a:srgbClr val="FF0000"/>
                </a:solidFill>
              </a:rPr>
              <a:t> </a:t>
            </a:r>
            <a:r>
              <a:rPr kumimoji="1" lang="en-US" altLang="ja-JP" sz="1000" dirty="0" smtClean="0">
                <a:solidFill>
                  <a:prstClr val="black"/>
                </a:solidFill>
              </a:rPr>
              <a:t>semester</a:t>
            </a:r>
            <a:endParaRPr kumimoji="1" lang="en-US" altLang="ja-JP" sz="1000" dirty="0">
              <a:solidFill>
                <a:prstClr val="black"/>
              </a:solidFill>
            </a:endParaRPr>
          </a:p>
          <a:p>
            <a:pPr marL="85725" lvl="0" indent="-85725">
              <a:buFont typeface="Arial" panose="020B0604020202020204" pitchFamily="34" charset="0"/>
              <a:buChar char="•"/>
              <a:defRPr/>
            </a:pPr>
            <a:r>
              <a:rPr kumimoji="1" lang="en-US" altLang="ja-JP" sz="1000" dirty="0" smtClean="0">
                <a:solidFill>
                  <a:prstClr val="black"/>
                </a:solidFill>
              </a:rPr>
              <a:t>Financial support</a:t>
            </a:r>
            <a:r>
              <a:rPr kumimoji="1" lang="ja-JP" altLang="en-US" sz="1000" dirty="0" smtClean="0">
                <a:solidFill>
                  <a:prstClr val="black"/>
                </a:solidFill>
              </a:rPr>
              <a:t> </a:t>
            </a:r>
            <a:r>
              <a:rPr kumimoji="1" lang="en-US" altLang="ja-JP" sz="1000" dirty="0" smtClean="0">
                <a:solidFill>
                  <a:prstClr val="black"/>
                </a:solidFill>
              </a:rPr>
              <a:t>provided</a:t>
            </a:r>
            <a:endParaRPr kumimoji="1" lang="en-US" altLang="ja-JP" sz="1000" dirty="0">
              <a:solidFill>
                <a:prstClr val="black"/>
              </a:solidFill>
            </a:endParaRPr>
          </a:p>
          <a:p>
            <a:pPr marL="85725" lvl="0" indent="-85725">
              <a:buFont typeface="Arial" panose="020B0604020202020204" pitchFamily="34" charset="0"/>
              <a:buChar char="•"/>
              <a:defRPr/>
            </a:pPr>
            <a:r>
              <a:rPr kumimoji="1" lang="en-US" altLang="ja-JP" sz="1000" dirty="0"/>
              <a:t>3 participants</a:t>
            </a:r>
            <a:r>
              <a:rPr kumimoji="1" lang="ja-JP" altLang="en-US" sz="1000" dirty="0"/>
              <a:t>（</a:t>
            </a:r>
            <a:r>
              <a:rPr kumimoji="1" lang="en-US" altLang="ja-JP" sz="1000" dirty="0"/>
              <a:t>2019</a:t>
            </a:r>
            <a:r>
              <a:rPr kumimoji="1" lang="ja-JP" altLang="en-US" sz="1000" dirty="0"/>
              <a:t>）</a:t>
            </a:r>
            <a:endParaRPr kumimoji="1" lang="en-US" altLang="ja-JP" sz="1000" dirty="0"/>
          </a:p>
          <a:p>
            <a:pPr marL="85725" lvl="0" indent="-85725">
              <a:buFont typeface="Arial" panose="020B0604020202020204" pitchFamily="34" charset="0"/>
              <a:buChar char="•"/>
              <a:defRPr/>
            </a:pPr>
            <a:endParaRPr kumimoji="1" lang="en-US" altLang="ja-JP" sz="1000" dirty="0">
              <a:solidFill>
                <a:srgbClr val="FF0000"/>
              </a:solidFill>
            </a:endParaRPr>
          </a:p>
          <a:p>
            <a:pPr marL="85725" lvl="0" indent="-85725">
              <a:buFont typeface="Arial" panose="020B0604020202020204" pitchFamily="34" charset="0"/>
              <a:buChar char="•"/>
              <a:defRPr/>
            </a:pPr>
            <a:endParaRPr kumimoji="1" lang="ja-JP" altLang="en-US" sz="1000" dirty="0">
              <a:solidFill>
                <a:srgbClr val="FF0000"/>
              </a:solidFill>
            </a:endParaRPr>
          </a:p>
        </p:txBody>
      </p:sp>
      <p:sp>
        <p:nvSpPr>
          <p:cNvPr id="51" name="テキスト ボックス 50"/>
          <p:cNvSpPr txBox="1"/>
          <p:nvPr/>
        </p:nvSpPr>
        <p:spPr>
          <a:xfrm>
            <a:off x="7209485" y="4551792"/>
            <a:ext cx="1794556" cy="553998"/>
          </a:xfrm>
          <a:prstGeom prst="rect">
            <a:avLst/>
          </a:prstGeom>
          <a:noFill/>
        </p:spPr>
        <p:txBody>
          <a:bodyPr wrap="square" rtlCol="0">
            <a:spAutoFit/>
          </a:bodyPr>
          <a:lstStyle/>
          <a:p>
            <a:pPr marL="85725" lvl="0" indent="-85725">
              <a:buFont typeface="Arial" panose="020B0604020202020204" pitchFamily="34" charset="0"/>
              <a:buChar char="•"/>
              <a:defRPr/>
            </a:pPr>
            <a:r>
              <a:rPr kumimoji="1" lang="en-US" altLang="ja-JP" sz="1000" dirty="0" smtClean="0">
                <a:solidFill>
                  <a:prstClr val="black"/>
                </a:solidFill>
              </a:rPr>
              <a:t>For students from </a:t>
            </a:r>
            <a:r>
              <a:rPr kumimoji="1" lang="en-US" altLang="ja-JP" sz="1000" dirty="0" smtClean="0"/>
              <a:t>selected partner universities </a:t>
            </a:r>
            <a:r>
              <a:rPr kumimoji="1" lang="ja-JP" altLang="en-US" sz="1000" dirty="0" smtClean="0"/>
              <a:t>（</a:t>
            </a:r>
            <a:r>
              <a:rPr kumimoji="1" lang="en-US" altLang="ja-JP" sz="1000" dirty="0" err="1" smtClean="0"/>
              <a:t>SPbU</a:t>
            </a:r>
            <a:r>
              <a:rPr kumimoji="1" lang="en-US" altLang="ja-JP" sz="1000" dirty="0" smtClean="0"/>
              <a:t>, MSU</a:t>
            </a:r>
            <a:r>
              <a:rPr kumimoji="1" lang="ja-JP" altLang="en-US" sz="1000" dirty="0" smtClean="0"/>
              <a:t>）</a:t>
            </a:r>
            <a:endParaRPr kumimoji="1" lang="ja-JP" altLang="en-US" sz="1000" b="0" i="0" u="none" strike="noStrike" kern="1200" cap="none" spc="0" normalizeH="0" baseline="0" noProof="0" dirty="0">
              <a:ln>
                <a:noFill/>
              </a:ln>
              <a:effectLst/>
              <a:uLnTx/>
              <a:uFillTx/>
              <a:latin typeface="Calibri" panose="020F0502020204030204"/>
              <a:ea typeface="游ゴシック" panose="020B0400000000000000" pitchFamily="50" charset="-128"/>
            </a:endParaRPr>
          </a:p>
        </p:txBody>
      </p:sp>
      <p:sp>
        <p:nvSpPr>
          <p:cNvPr id="52" name="テキスト ボックス 51"/>
          <p:cNvSpPr txBox="1"/>
          <p:nvPr/>
        </p:nvSpPr>
        <p:spPr>
          <a:xfrm>
            <a:off x="1589270" y="4551792"/>
            <a:ext cx="1828753" cy="1938992"/>
          </a:xfrm>
          <a:prstGeom prst="rect">
            <a:avLst/>
          </a:prstGeom>
          <a:noFill/>
        </p:spPr>
        <p:txBody>
          <a:bodyPr wrap="square" rtlCol="0">
            <a:spAutoFit/>
          </a:bodyPr>
          <a:lstStyle/>
          <a:p>
            <a:pPr marL="85725" lvl="0" indent="-85725">
              <a:buFont typeface="Arial" panose="020B0604020202020204" pitchFamily="34" charset="0"/>
              <a:buChar char="•"/>
              <a:defRPr/>
            </a:pPr>
            <a:r>
              <a:rPr kumimoji="1" lang="en-US" altLang="ja-JP" sz="1000" dirty="0">
                <a:solidFill>
                  <a:prstClr val="black"/>
                </a:solidFill>
              </a:rPr>
              <a:t>For students who have completed at least one full </a:t>
            </a:r>
            <a:r>
              <a:rPr kumimoji="1" lang="en-US" altLang="ja-JP" sz="1000" dirty="0" smtClean="0"/>
              <a:t>year, </a:t>
            </a:r>
            <a:r>
              <a:rPr kumimoji="1" lang="en-US" altLang="ja-JP" sz="1000" dirty="0"/>
              <a:t>and are expected to return </a:t>
            </a:r>
            <a:r>
              <a:rPr kumimoji="1" lang="en-US" altLang="ja-JP" sz="1000" dirty="0" smtClean="0"/>
              <a:t>to, a Bachelor's </a:t>
            </a:r>
            <a:r>
              <a:rPr kumimoji="1" lang="en-US" altLang="ja-JP" sz="1000" dirty="0"/>
              <a:t>degree</a:t>
            </a:r>
            <a:r>
              <a:rPr kumimoji="1" lang="en-US" altLang="ja-JP" sz="1000" dirty="0" smtClean="0"/>
              <a:t> program outside of Japan</a:t>
            </a:r>
            <a:endParaRPr kumimoji="1" lang="en-US" altLang="ja-JP" sz="1000" dirty="0"/>
          </a:p>
          <a:p>
            <a:pPr marL="85725" lvl="0" indent="-85725">
              <a:buFont typeface="Arial" panose="020B0604020202020204" pitchFamily="34" charset="0"/>
              <a:buChar char="•"/>
              <a:defRPr/>
            </a:pPr>
            <a:r>
              <a:rPr kumimoji="1" lang="en-US" altLang="ja-JP" sz="1000" dirty="0" smtClean="0"/>
              <a:t>6 </a:t>
            </a:r>
            <a:r>
              <a:rPr kumimoji="1" lang="en-US" altLang="ja-JP" sz="1000" dirty="0"/>
              <a:t>weeks during the </a:t>
            </a:r>
            <a:r>
              <a:rPr kumimoji="1" lang="en-US" altLang="ja-JP" sz="1000" dirty="0" smtClean="0"/>
              <a:t>summer</a:t>
            </a:r>
            <a:r>
              <a:rPr kumimoji="1" lang="ja-JP" altLang="en-US" sz="1000" dirty="0"/>
              <a:t> （</a:t>
            </a:r>
            <a:r>
              <a:rPr kumimoji="1" lang="en-US" altLang="ja-JP" sz="1000" dirty="0" smtClean="0"/>
              <a:t>to be selected from </a:t>
            </a:r>
            <a:r>
              <a:rPr kumimoji="1" lang="en-US" altLang="ja-JP" sz="1000" dirty="0"/>
              <a:t>two designated </a:t>
            </a:r>
            <a:r>
              <a:rPr kumimoji="1" lang="en-US" altLang="ja-JP" sz="1000" dirty="0" smtClean="0"/>
              <a:t>periods</a:t>
            </a:r>
            <a:r>
              <a:rPr kumimoji="1" lang="ja-JP" altLang="en-US" sz="1000" dirty="0"/>
              <a:t>）</a:t>
            </a:r>
            <a:endParaRPr kumimoji="1" lang="en-US" altLang="ja-JP" sz="1000" dirty="0"/>
          </a:p>
          <a:p>
            <a:pPr marL="85725" lvl="0" indent="-85725">
              <a:buFont typeface="Arial" panose="020B0604020202020204" pitchFamily="34" charset="0"/>
              <a:buChar char="•"/>
              <a:defRPr/>
            </a:pPr>
            <a:r>
              <a:rPr kumimoji="1" lang="en-US" altLang="ja-JP" sz="1000" dirty="0" smtClean="0">
                <a:solidFill>
                  <a:prstClr val="black"/>
                </a:solidFill>
              </a:rPr>
              <a:t>Financial </a:t>
            </a:r>
            <a:r>
              <a:rPr kumimoji="1" lang="en-US" altLang="ja-JP" sz="1000" dirty="0">
                <a:solidFill>
                  <a:prstClr val="black"/>
                </a:solidFill>
              </a:rPr>
              <a:t>support provided </a:t>
            </a:r>
          </a:p>
          <a:p>
            <a:pPr marL="85725" indent="-85725">
              <a:buFont typeface="Arial" panose="020B0604020202020204" pitchFamily="34" charset="0"/>
              <a:buChar char="•"/>
              <a:defRPr/>
            </a:pPr>
            <a:r>
              <a:rPr kumimoji="1" lang="en-US" altLang="ja-JP" sz="1000" dirty="0"/>
              <a:t>20 participants</a:t>
            </a:r>
            <a:r>
              <a:rPr kumimoji="1" lang="ja-JP" altLang="en-US" sz="1000" dirty="0"/>
              <a:t>（</a:t>
            </a:r>
            <a:r>
              <a:rPr kumimoji="1" lang="en-US" altLang="ja-JP" sz="1000" dirty="0"/>
              <a:t>2019</a:t>
            </a:r>
            <a:r>
              <a:rPr kumimoji="1" lang="ja-JP" altLang="en-US" sz="1000" dirty="0"/>
              <a:t>）</a:t>
            </a:r>
            <a:endParaRPr kumimoji="1" lang="en-US" altLang="ja-JP" sz="1000" dirty="0"/>
          </a:p>
          <a:p>
            <a:pPr marL="85725" lvl="0" indent="-85725">
              <a:buFont typeface="Arial" panose="020B0604020202020204" pitchFamily="34" charset="0"/>
              <a:buChar char="•"/>
              <a:defRPr/>
            </a:pPr>
            <a:endParaRPr kumimoji="1" lang="en-US" altLang="ja-JP" sz="1000" dirty="0">
              <a:solidFill>
                <a:srgbClr val="FF0000"/>
              </a:solidFill>
            </a:endParaRPr>
          </a:p>
          <a:p>
            <a:pPr marL="85725" lvl="0" indent="-85725">
              <a:buFont typeface="Arial" panose="020B0604020202020204" pitchFamily="34" charset="0"/>
              <a:buChar char="•"/>
              <a:defRPr/>
            </a:pPr>
            <a:endParaRPr kumimoji="1" lang="en-US" altLang="ja-JP" sz="1000" dirty="0">
              <a:solidFill>
                <a:prstClr val="black"/>
              </a:solidFill>
            </a:endParaRPr>
          </a:p>
        </p:txBody>
      </p:sp>
      <p:sp>
        <p:nvSpPr>
          <p:cNvPr id="53" name="テキスト ボックス 52"/>
          <p:cNvSpPr txBox="1"/>
          <p:nvPr/>
        </p:nvSpPr>
        <p:spPr>
          <a:xfrm>
            <a:off x="5246356" y="4551792"/>
            <a:ext cx="1795378" cy="1169551"/>
          </a:xfrm>
          <a:prstGeom prst="rect">
            <a:avLst/>
          </a:prstGeom>
          <a:noFill/>
        </p:spPr>
        <p:txBody>
          <a:bodyPr wrap="square" rtlCol="0">
            <a:spAutoFit/>
          </a:bodyPr>
          <a:lstStyle/>
          <a:p>
            <a:pPr marL="85725" lvl="0" indent="-85725">
              <a:buFont typeface="Arial" panose="020B0604020202020204" pitchFamily="34" charset="0"/>
              <a:buChar char="•"/>
              <a:defRPr/>
            </a:pPr>
            <a:r>
              <a:rPr kumimoji="1" lang="en-US" altLang="ja-JP" sz="1000" dirty="0">
                <a:solidFill>
                  <a:prstClr val="black"/>
                </a:solidFill>
              </a:rPr>
              <a:t>For 1st to 4th year students</a:t>
            </a:r>
          </a:p>
          <a:p>
            <a:pPr marL="85725" lvl="0" indent="-85725">
              <a:buFont typeface="Arial" panose="020B0604020202020204" pitchFamily="34" charset="0"/>
              <a:buChar char="•"/>
              <a:defRPr/>
            </a:pPr>
            <a:r>
              <a:rPr kumimoji="1" lang="en-US" altLang="ja-JP" sz="1000" dirty="0" smtClean="0">
                <a:solidFill>
                  <a:prstClr val="black"/>
                </a:solidFill>
              </a:rPr>
              <a:t>2 </a:t>
            </a:r>
            <a:r>
              <a:rPr kumimoji="1" lang="en-US" altLang="ja-JP" sz="1000" dirty="0">
                <a:solidFill>
                  <a:prstClr val="black"/>
                </a:solidFill>
              </a:rPr>
              <a:t>weeks to 6 months during any time of the year</a:t>
            </a:r>
            <a:r>
              <a:rPr kumimoji="1" lang="en-US" altLang="ja-JP" sz="1000" dirty="0" smtClean="0">
                <a:solidFill>
                  <a:prstClr val="black"/>
                </a:solidFill>
              </a:rPr>
              <a:t>*</a:t>
            </a:r>
            <a:endParaRPr kumimoji="1" lang="en-US" altLang="ja-JP" sz="1000" dirty="0">
              <a:solidFill>
                <a:prstClr val="black"/>
              </a:solidFill>
            </a:endParaRPr>
          </a:p>
          <a:p>
            <a:pPr marL="85725" lvl="0" indent="-85725">
              <a:buFont typeface="Arial" panose="020B0604020202020204" pitchFamily="34" charset="0"/>
              <a:buChar char="•"/>
              <a:defRPr/>
            </a:pPr>
            <a:r>
              <a:rPr kumimoji="1" lang="en-US" altLang="ja-JP" sz="1000" dirty="0" smtClean="0">
                <a:solidFill>
                  <a:prstClr val="black"/>
                </a:solidFill>
              </a:rPr>
              <a:t>Financial </a:t>
            </a:r>
            <a:r>
              <a:rPr kumimoji="1" lang="en-US" altLang="ja-JP" sz="1000" dirty="0">
                <a:solidFill>
                  <a:prstClr val="black"/>
                </a:solidFill>
              </a:rPr>
              <a:t>support provided</a:t>
            </a:r>
          </a:p>
          <a:p>
            <a:pPr marL="85725" indent="-85725">
              <a:buFont typeface="Arial" panose="020B0604020202020204" pitchFamily="34" charset="0"/>
              <a:buChar char="•"/>
              <a:defRPr/>
            </a:pPr>
            <a:r>
              <a:rPr kumimoji="1" lang="en-US" altLang="ja-JP" sz="1000" dirty="0"/>
              <a:t>5 participants</a:t>
            </a:r>
            <a:r>
              <a:rPr kumimoji="1" lang="ja-JP" altLang="en-US" sz="1000" dirty="0"/>
              <a:t>（</a:t>
            </a:r>
            <a:r>
              <a:rPr kumimoji="1" lang="en-US" altLang="ja-JP" sz="1000" dirty="0"/>
              <a:t>2019</a:t>
            </a:r>
            <a:r>
              <a:rPr kumimoji="1" lang="ja-JP" altLang="en-US" sz="1000" dirty="0"/>
              <a:t>）</a:t>
            </a:r>
            <a:endParaRPr kumimoji="1" lang="en-US" altLang="ja-JP" sz="1000" dirty="0"/>
          </a:p>
          <a:p>
            <a:pPr marL="85725" indent="-85725">
              <a:buFont typeface="Arial" panose="020B0604020202020204" pitchFamily="34" charset="0"/>
              <a:buChar char="•"/>
              <a:defRPr/>
            </a:pPr>
            <a:endParaRPr kumimoji="1" lang="en-US" altLang="ja-JP" sz="1000" dirty="0">
              <a:solidFill>
                <a:srgbClr val="FF0000"/>
              </a:solidFill>
            </a:endParaRPr>
          </a:p>
          <a:p>
            <a:pPr marL="85725" lvl="0" indent="-85725">
              <a:buFont typeface="Arial" panose="020B0604020202020204" pitchFamily="34" charset="0"/>
              <a:buChar char="•"/>
              <a:defRPr/>
            </a:pPr>
            <a:endParaRPr kumimoji="1" lang="en-US" altLang="ja-JP" sz="1000" dirty="0">
              <a:solidFill>
                <a:prstClr val="black"/>
              </a:solidFill>
            </a:endParaRPr>
          </a:p>
        </p:txBody>
      </p:sp>
      <p:sp>
        <p:nvSpPr>
          <p:cNvPr id="54" name="テキスト ボックス 53"/>
          <p:cNvSpPr txBox="1"/>
          <p:nvPr/>
        </p:nvSpPr>
        <p:spPr>
          <a:xfrm>
            <a:off x="2038041" y="2330943"/>
            <a:ext cx="1942324" cy="1015663"/>
          </a:xfrm>
          <a:prstGeom prst="rect">
            <a:avLst/>
          </a:prstGeom>
          <a:noFill/>
        </p:spPr>
        <p:txBody>
          <a:bodyPr wrap="square" rtlCol="0">
            <a:spAutoFit/>
          </a:bodyPr>
          <a:lstStyle/>
          <a:p>
            <a:pPr marL="85725" lvl="0" indent="-85725">
              <a:buFont typeface="Arial" panose="020B0604020202020204" pitchFamily="34" charset="0"/>
              <a:buChar char="•"/>
              <a:defRPr/>
            </a:pPr>
            <a:r>
              <a:rPr kumimoji="1" lang="en-US" altLang="ja-JP" sz="1000" dirty="0">
                <a:solidFill>
                  <a:prstClr val="black"/>
                </a:solidFill>
              </a:rPr>
              <a:t>For 3rd and 4th year students </a:t>
            </a:r>
            <a:r>
              <a:rPr kumimoji="1" lang="en-US" altLang="ja-JP" sz="1000" dirty="0" smtClean="0"/>
              <a:t>at</a:t>
            </a:r>
            <a:r>
              <a:rPr kumimoji="1" lang="en-US" altLang="ja-JP" sz="1000" dirty="0" smtClean="0">
                <a:solidFill>
                  <a:prstClr val="black"/>
                </a:solidFill>
              </a:rPr>
              <a:t> </a:t>
            </a:r>
            <a:r>
              <a:rPr kumimoji="1" lang="en-US" altLang="ja-JP" sz="1000" dirty="0">
                <a:solidFill>
                  <a:prstClr val="black"/>
                </a:solidFill>
              </a:rPr>
              <a:t>the Faculty of </a:t>
            </a:r>
            <a:r>
              <a:rPr kumimoji="1" lang="en-US" altLang="ja-JP" sz="1000" dirty="0" smtClean="0">
                <a:solidFill>
                  <a:prstClr val="black"/>
                </a:solidFill>
              </a:rPr>
              <a:t>Science  </a:t>
            </a:r>
          </a:p>
          <a:p>
            <a:pPr marL="85725" lvl="0" indent="-85725">
              <a:buFont typeface="Arial" panose="020B0604020202020204" pitchFamily="34" charset="0"/>
              <a:buChar char="•"/>
              <a:defRPr/>
            </a:pPr>
            <a:r>
              <a:rPr kumimoji="1" lang="en-US" altLang="ja-JP" sz="1000" dirty="0" smtClean="0">
                <a:solidFill>
                  <a:prstClr val="black"/>
                </a:solidFill>
              </a:rPr>
              <a:t>2 </a:t>
            </a:r>
            <a:r>
              <a:rPr kumimoji="1" lang="en-US" altLang="ja-JP" sz="1000" dirty="0">
                <a:solidFill>
                  <a:prstClr val="black"/>
                </a:solidFill>
              </a:rPr>
              <a:t>weeks to 3 months from May to March </a:t>
            </a:r>
            <a:r>
              <a:rPr kumimoji="1" lang="en-US" altLang="ja-JP" sz="1000" dirty="0" smtClean="0"/>
              <a:t>the following year</a:t>
            </a:r>
            <a:endParaRPr kumimoji="1" lang="en-US" altLang="ja-JP" sz="1000" dirty="0"/>
          </a:p>
          <a:p>
            <a:pPr marL="85725" lvl="0" indent="-85725">
              <a:buFont typeface="Arial" panose="020B0604020202020204" pitchFamily="34" charset="0"/>
              <a:buChar char="•"/>
              <a:defRPr/>
            </a:pPr>
            <a:r>
              <a:rPr kumimoji="1" lang="en-US" altLang="ja-JP" sz="1000" dirty="0" smtClean="0">
                <a:solidFill>
                  <a:prstClr val="black"/>
                </a:solidFill>
              </a:rPr>
              <a:t>Financial </a:t>
            </a:r>
            <a:r>
              <a:rPr kumimoji="1" lang="en-US" altLang="ja-JP" sz="1000" dirty="0">
                <a:solidFill>
                  <a:prstClr val="black"/>
                </a:solidFill>
              </a:rPr>
              <a:t>support provided</a:t>
            </a:r>
          </a:p>
          <a:p>
            <a:pPr marL="85725" lvl="0" indent="-85725">
              <a:buFont typeface="Arial" panose="020B0604020202020204" pitchFamily="34" charset="0"/>
              <a:buChar char="•"/>
              <a:defRPr/>
            </a:pPr>
            <a:r>
              <a:rPr kumimoji="1" lang="en-US" altLang="ja-JP" sz="1000" dirty="0"/>
              <a:t>7 participants</a:t>
            </a:r>
            <a:r>
              <a:rPr kumimoji="1" lang="ja-JP" altLang="en-US" sz="1000" dirty="0"/>
              <a:t>（</a:t>
            </a:r>
            <a:r>
              <a:rPr kumimoji="1" lang="en-US" altLang="ja-JP" sz="1000" dirty="0"/>
              <a:t>2019</a:t>
            </a:r>
            <a:r>
              <a:rPr kumimoji="1" lang="ja-JP" altLang="en-US" sz="1000" dirty="0"/>
              <a:t>）</a:t>
            </a:r>
            <a:endParaRPr kumimoji="1" lang="en-US" altLang="ja-JP" sz="1000" dirty="0"/>
          </a:p>
        </p:txBody>
      </p:sp>
      <p:pic>
        <p:nvPicPr>
          <p:cNvPr id="55" name="図 5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9976" y="5254132"/>
            <a:ext cx="1343320" cy="867314"/>
          </a:xfrm>
          <a:prstGeom prst="rect">
            <a:avLst/>
          </a:prstGeom>
        </p:spPr>
      </p:pic>
      <p:pic>
        <p:nvPicPr>
          <p:cNvPr id="56" name="図 55"/>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20226" y="3137943"/>
            <a:ext cx="1622907" cy="1622907"/>
          </a:xfrm>
          <a:prstGeom prst="rect">
            <a:avLst/>
          </a:prstGeom>
        </p:spPr>
      </p:pic>
      <p:sp>
        <p:nvSpPr>
          <p:cNvPr id="57" name="楕円 56"/>
          <p:cNvSpPr/>
          <p:nvPr/>
        </p:nvSpPr>
        <p:spPr>
          <a:xfrm>
            <a:off x="923732" y="3603273"/>
            <a:ext cx="205742" cy="193252"/>
          </a:xfrm>
          <a:prstGeom prst="ellipse">
            <a:avLst/>
          </a:prstGeom>
          <a:solidFill>
            <a:srgbClr val="FF0000">
              <a:alpha val="1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8" name="下カーブ矢印 57"/>
          <p:cNvSpPr/>
          <p:nvPr/>
        </p:nvSpPr>
        <p:spPr>
          <a:xfrm rot="16200000">
            <a:off x="287119" y="4104094"/>
            <a:ext cx="1098932" cy="245458"/>
          </a:xfrm>
          <a:prstGeom prst="curved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60" name="下カーブ矢印 59"/>
          <p:cNvSpPr/>
          <p:nvPr/>
        </p:nvSpPr>
        <p:spPr>
          <a:xfrm rot="5400000" flipH="1">
            <a:off x="667156" y="3041809"/>
            <a:ext cx="1098932" cy="24545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62" name="正方形/長方形 61"/>
          <p:cNvSpPr/>
          <p:nvPr/>
        </p:nvSpPr>
        <p:spPr>
          <a:xfrm>
            <a:off x="3431142" y="3897516"/>
            <a:ext cx="1707640" cy="6110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1" lang="en-US" altLang="ja-JP" dirty="0">
                <a:solidFill>
                  <a:prstClr val="black"/>
                </a:solidFill>
              </a:rPr>
              <a:t>UCEAP</a:t>
            </a:r>
            <a:endParaRPr kumimoji="1" lang="en-US" altLang="ja-JP" sz="18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University of California Education Abroad Program</a:t>
            </a:r>
          </a:p>
        </p:txBody>
      </p:sp>
      <p:sp>
        <p:nvSpPr>
          <p:cNvPr id="63" name="テキスト ボックス 62"/>
          <p:cNvSpPr txBox="1"/>
          <p:nvPr/>
        </p:nvSpPr>
        <p:spPr>
          <a:xfrm>
            <a:off x="3435841" y="4551792"/>
            <a:ext cx="1719524" cy="1015663"/>
          </a:xfrm>
          <a:prstGeom prst="rect">
            <a:avLst/>
          </a:prstGeom>
          <a:noFill/>
        </p:spPr>
        <p:txBody>
          <a:bodyPr wrap="square" rtlCol="0">
            <a:spAutoFit/>
          </a:bodyPr>
          <a:lstStyle/>
          <a:p>
            <a:pPr marL="85725" lvl="0" indent="-85725">
              <a:buFont typeface="Arial" panose="020B0604020202020204" pitchFamily="34" charset="0"/>
              <a:buChar char="•"/>
              <a:defRPr/>
            </a:pPr>
            <a:r>
              <a:rPr kumimoji="1" lang="en-US" altLang="ja-JP" sz="1000" dirty="0" smtClean="0">
                <a:solidFill>
                  <a:prstClr val="black"/>
                </a:solidFill>
              </a:rPr>
              <a:t>For students </a:t>
            </a:r>
            <a:r>
              <a:rPr kumimoji="1" lang="en-US" altLang="ja-JP" sz="1000" dirty="0">
                <a:solidFill>
                  <a:prstClr val="black"/>
                </a:solidFill>
              </a:rPr>
              <a:t>from the University of California</a:t>
            </a:r>
          </a:p>
          <a:p>
            <a:pPr marL="85725" lvl="0" indent="-85725">
              <a:buFont typeface="Arial" panose="020B0604020202020204" pitchFamily="34" charset="0"/>
              <a:buChar char="•"/>
              <a:defRPr/>
            </a:pPr>
            <a:r>
              <a:rPr kumimoji="1" lang="en-US" altLang="ja-JP" sz="1000" dirty="0" smtClean="0">
                <a:solidFill>
                  <a:prstClr val="black"/>
                </a:solidFill>
              </a:rPr>
              <a:t>6 </a:t>
            </a:r>
            <a:r>
              <a:rPr kumimoji="1" lang="en-US" altLang="ja-JP" sz="1000" dirty="0">
                <a:solidFill>
                  <a:prstClr val="black"/>
                </a:solidFill>
              </a:rPr>
              <a:t>weeks during the summer</a:t>
            </a:r>
          </a:p>
          <a:p>
            <a:pPr marL="85725" lvl="0" indent="-85725">
              <a:buFont typeface="Arial" panose="020B0604020202020204" pitchFamily="34" charset="0"/>
              <a:buChar char="•"/>
              <a:defRPr/>
            </a:pPr>
            <a:r>
              <a:rPr kumimoji="1" lang="en-US" altLang="ja-JP" sz="1000" dirty="0" smtClean="0">
                <a:solidFill>
                  <a:prstClr val="black"/>
                </a:solidFill>
              </a:rPr>
              <a:t>No </a:t>
            </a:r>
            <a:r>
              <a:rPr kumimoji="1" lang="en-US" altLang="ja-JP" sz="1000" dirty="0">
                <a:solidFill>
                  <a:prstClr val="black"/>
                </a:solidFill>
              </a:rPr>
              <a:t>financial support</a:t>
            </a:r>
          </a:p>
          <a:p>
            <a:pPr marL="85725" indent="-85725">
              <a:buFont typeface="Arial" panose="020B0604020202020204" pitchFamily="34" charset="0"/>
              <a:buChar char="•"/>
              <a:defRPr/>
            </a:pPr>
            <a:r>
              <a:rPr kumimoji="1" lang="en-US" altLang="ja-JP" sz="1000" dirty="0"/>
              <a:t>10  participants</a:t>
            </a:r>
            <a:r>
              <a:rPr kumimoji="1" lang="ja-JP" altLang="en-US" sz="1000" dirty="0"/>
              <a:t>（</a:t>
            </a:r>
            <a:r>
              <a:rPr kumimoji="1" lang="en-US" altLang="ja-JP" sz="1000" dirty="0"/>
              <a:t>2019</a:t>
            </a:r>
            <a:r>
              <a:rPr kumimoji="1" lang="ja-JP" altLang="en-US" sz="1000" dirty="0"/>
              <a:t>）</a:t>
            </a:r>
            <a:endParaRPr kumimoji="1" lang="en-US" altLang="ja-JP" sz="1000" dirty="0"/>
          </a:p>
          <a:p>
            <a:pPr marL="85725" lvl="0" indent="-85725">
              <a:buFont typeface="Arial" panose="020B0604020202020204" pitchFamily="34" charset="0"/>
              <a:buChar char="•"/>
              <a:defRPr/>
            </a:pPr>
            <a:endParaRPr kumimoji="1" lang="en-US" altLang="ja-JP" sz="1000" dirty="0">
              <a:solidFill>
                <a:srgbClr val="FF0000"/>
              </a:solidFill>
            </a:endParaRPr>
          </a:p>
        </p:txBody>
      </p:sp>
    </p:spTree>
    <p:extLst>
      <p:ext uri="{BB962C8B-B14F-4D97-AF65-F5344CB8AC3E}">
        <p14:creationId xmlns:p14="http://schemas.microsoft.com/office/powerpoint/2010/main" val="7049708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3540239819"/>
              </p:ext>
            </p:extLst>
          </p:nvPr>
        </p:nvGraphicFramePr>
        <p:xfrm>
          <a:off x="1792518" y="1420209"/>
          <a:ext cx="6890389" cy="3580999"/>
        </p:xfrm>
        <a:graphic>
          <a:graphicData uri="http://schemas.openxmlformats.org/drawingml/2006/table">
            <a:tbl>
              <a:tblPr firstRow="1" bandRow="1">
                <a:tableStyleId>{5C22544A-7EE6-4342-B048-85BDC9FD1C3A}</a:tableStyleId>
              </a:tblPr>
              <a:tblGrid>
                <a:gridCol w="3448731">
                  <a:extLst>
                    <a:ext uri="{9D8B030D-6E8A-4147-A177-3AD203B41FA5}">
                      <a16:colId xmlns:a16="http://schemas.microsoft.com/office/drawing/2014/main" val="1726807305"/>
                    </a:ext>
                  </a:extLst>
                </a:gridCol>
                <a:gridCol w="3441658">
                  <a:extLst>
                    <a:ext uri="{9D8B030D-6E8A-4147-A177-3AD203B41FA5}">
                      <a16:colId xmlns:a16="http://schemas.microsoft.com/office/drawing/2014/main" val="2797221871"/>
                    </a:ext>
                  </a:extLst>
                </a:gridCol>
              </a:tblGrid>
              <a:tr h="3580999">
                <a:tc>
                  <a:txBody>
                    <a:bodyPr/>
                    <a:lstStyle/>
                    <a:p>
                      <a:endParaRPr kumimoji="1" lang="ja-JP" altLang="en-US" dirty="0"/>
                    </a:p>
                  </a:txBody>
                  <a:tcPr>
                    <a:solidFill>
                      <a:srgbClr val="FFC000"/>
                    </a:solidFill>
                  </a:tcPr>
                </a:tc>
                <a:tc>
                  <a:txBody>
                    <a:bodyPr/>
                    <a:lstStyle/>
                    <a:p>
                      <a:endParaRPr kumimoji="1" lang="ja-JP" altLang="en-US" dirty="0"/>
                    </a:p>
                  </a:txBody>
                  <a:tcPr>
                    <a:solidFill>
                      <a:schemeClr val="accent4">
                        <a:lumMod val="60000"/>
                        <a:lumOff val="40000"/>
                      </a:schemeClr>
                    </a:solidFill>
                  </a:tcPr>
                </a:tc>
                <a:extLst>
                  <a:ext uri="{0D108BD9-81ED-4DB2-BD59-A6C34878D82A}">
                    <a16:rowId xmlns:a16="http://schemas.microsoft.com/office/drawing/2014/main" val="1812629946"/>
                  </a:ext>
                </a:extLst>
              </a:tr>
            </a:tbl>
          </a:graphicData>
        </a:graphic>
      </p:graphicFrame>
      <p:sp>
        <p:nvSpPr>
          <p:cNvPr id="6" name="テキスト ボックス 5"/>
          <p:cNvSpPr txBox="1"/>
          <p:nvPr/>
        </p:nvSpPr>
        <p:spPr>
          <a:xfrm>
            <a:off x="321400" y="3091741"/>
            <a:ext cx="1471118" cy="461665"/>
          </a:xfrm>
          <a:prstGeom prst="rect">
            <a:avLst/>
          </a:prstGeom>
          <a:noFill/>
        </p:spPr>
        <p:txBody>
          <a:bodyPr wrap="square" rtlCol="0">
            <a:spAutoFit/>
          </a:bodyPr>
          <a:lstStyle/>
          <a:p>
            <a:pPr algn="ctr"/>
            <a:r>
              <a:rPr kumimoji="1" lang="en-US" altLang="ja-JP" sz="2400" b="1" dirty="0" smtClean="0">
                <a:solidFill>
                  <a:srgbClr val="FFC000"/>
                </a:solidFill>
              </a:rPr>
              <a:t>Inbound</a:t>
            </a:r>
            <a:endParaRPr kumimoji="1" lang="ja-JP" altLang="en-US" sz="2000" b="1" dirty="0">
              <a:solidFill>
                <a:srgbClr val="FFC000"/>
              </a:solidFill>
            </a:endParaRPr>
          </a:p>
        </p:txBody>
      </p:sp>
      <p:sp>
        <p:nvSpPr>
          <p:cNvPr id="7" name="テキスト ボックス 6"/>
          <p:cNvSpPr txBox="1"/>
          <p:nvPr/>
        </p:nvSpPr>
        <p:spPr>
          <a:xfrm>
            <a:off x="5215475" y="953151"/>
            <a:ext cx="3467432" cy="461665"/>
          </a:xfrm>
          <a:prstGeom prst="rect">
            <a:avLst/>
          </a:prstGeom>
          <a:noFill/>
        </p:spPr>
        <p:txBody>
          <a:bodyPr wrap="square" rtlCol="0">
            <a:spAutoFit/>
          </a:bodyPr>
          <a:lstStyle/>
          <a:p>
            <a:pPr algn="ctr"/>
            <a:r>
              <a:rPr kumimoji="1" lang="en-US" altLang="ja-JP" sz="2400" b="1" dirty="0" smtClean="0"/>
              <a:t>Graduate</a:t>
            </a:r>
            <a:endParaRPr kumimoji="1" lang="ja-JP" altLang="en-US" sz="2000" b="1" dirty="0"/>
          </a:p>
        </p:txBody>
      </p:sp>
      <p:sp>
        <p:nvSpPr>
          <p:cNvPr id="8" name="テキスト ボックス 7"/>
          <p:cNvSpPr txBox="1"/>
          <p:nvPr/>
        </p:nvSpPr>
        <p:spPr>
          <a:xfrm>
            <a:off x="1806585" y="943226"/>
            <a:ext cx="3408890" cy="461665"/>
          </a:xfrm>
          <a:prstGeom prst="rect">
            <a:avLst/>
          </a:prstGeom>
          <a:noFill/>
        </p:spPr>
        <p:txBody>
          <a:bodyPr wrap="square" rtlCol="0">
            <a:spAutoFit/>
          </a:bodyPr>
          <a:lstStyle/>
          <a:p>
            <a:pPr algn="ctr"/>
            <a:r>
              <a:rPr kumimoji="1" lang="en-US" altLang="ja-JP" sz="2400" b="1" dirty="0" smtClean="0"/>
              <a:t>Undergraduate</a:t>
            </a:r>
            <a:endParaRPr kumimoji="1" lang="ja-JP" altLang="en-US" sz="2000" b="1" dirty="0"/>
          </a:p>
        </p:txBody>
      </p:sp>
      <p:sp>
        <p:nvSpPr>
          <p:cNvPr id="23" name="テキスト ボックス 22"/>
          <p:cNvSpPr txBox="1"/>
          <p:nvPr/>
        </p:nvSpPr>
        <p:spPr>
          <a:xfrm>
            <a:off x="0" y="-7213"/>
            <a:ext cx="9153019" cy="461665"/>
          </a:xfrm>
          <a:prstGeom prst="rect">
            <a:avLst/>
          </a:prstGeom>
          <a:solidFill>
            <a:schemeClr val="accent1">
              <a:lumMod val="75000"/>
            </a:schemeClr>
          </a:solidFill>
        </p:spPr>
        <p:txBody>
          <a:bodyPr wrap="square" rtlCol="0">
            <a:spAutoFit/>
          </a:bodyPr>
          <a:lstStyle/>
          <a:p>
            <a:r>
              <a:rPr kumimoji="1" lang="en-US" altLang="ja-JP" sz="2400" dirty="0" smtClean="0">
                <a:solidFill>
                  <a:schemeClr val="bg1"/>
                </a:solidFill>
                <a:effectLst>
                  <a:outerShdw blurRad="38100" dist="38100" dir="2700000" algn="tl">
                    <a:srgbClr val="000000">
                      <a:alpha val="43137"/>
                    </a:srgbClr>
                  </a:outerShdw>
                </a:effectLst>
                <a:latin typeface="Book Antiqua" panose="02040602050305030304" pitchFamily="18" charset="0"/>
              </a:rPr>
              <a:t>International Programs</a:t>
            </a:r>
            <a:endParaRPr kumimoji="1" lang="ja-JP" altLang="en-US" sz="2400" dirty="0">
              <a:solidFill>
                <a:schemeClr val="bg1"/>
              </a:solidFill>
              <a:effectLst>
                <a:outerShdw blurRad="38100" dist="38100" dir="2700000" algn="tl">
                  <a:srgbClr val="000000">
                    <a:alpha val="43137"/>
                  </a:srgbClr>
                </a:outerShdw>
              </a:effectLst>
              <a:latin typeface="Book Antiqua" panose="02040602050305030304" pitchFamily="18" charset="0"/>
            </a:endParaRPr>
          </a:p>
        </p:txBody>
      </p:sp>
      <p:pic>
        <p:nvPicPr>
          <p:cNvPr id="20" name="図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73290" y="3889968"/>
            <a:ext cx="1288924" cy="861442"/>
          </a:xfrm>
          <a:prstGeom prst="rect">
            <a:avLst/>
          </a:prstGeom>
        </p:spPr>
      </p:pic>
      <p:pic>
        <p:nvPicPr>
          <p:cNvPr id="33" name="図 32"/>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293782" y="1494666"/>
            <a:ext cx="1622907" cy="1622907"/>
          </a:xfrm>
          <a:prstGeom prst="rect">
            <a:avLst/>
          </a:prstGeom>
        </p:spPr>
      </p:pic>
      <p:sp>
        <p:nvSpPr>
          <p:cNvPr id="37" name="楕円 36"/>
          <p:cNvSpPr/>
          <p:nvPr/>
        </p:nvSpPr>
        <p:spPr>
          <a:xfrm>
            <a:off x="1219513" y="1974570"/>
            <a:ext cx="205742" cy="193252"/>
          </a:xfrm>
          <a:prstGeom prst="ellipse">
            <a:avLst/>
          </a:prstGeom>
          <a:solidFill>
            <a:srgbClr val="FF0000">
              <a:alpha val="1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下カーブ矢印 17"/>
          <p:cNvSpPr/>
          <p:nvPr/>
        </p:nvSpPr>
        <p:spPr>
          <a:xfrm rot="16200000">
            <a:off x="554896" y="2445378"/>
            <a:ext cx="1098932" cy="245458"/>
          </a:xfrm>
          <a:prstGeom prst="curved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solidFill>
                <a:schemeClr val="tx1"/>
              </a:solidFill>
            </a:endParaRPr>
          </a:p>
        </p:txBody>
      </p:sp>
      <p:sp>
        <p:nvSpPr>
          <p:cNvPr id="30" name="正方形/長方形 29"/>
          <p:cNvSpPr/>
          <p:nvPr/>
        </p:nvSpPr>
        <p:spPr>
          <a:xfrm>
            <a:off x="6123857" y="1579955"/>
            <a:ext cx="1707640" cy="6381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rPr>
              <a:t>GSGC</a:t>
            </a:r>
          </a:p>
          <a:p>
            <a:pPr algn="ctr"/>
            <a:r>
              <a:rPr kumimoji="1" lang="en-US" altLang="ja-JP" sz="1000" b="1" dirty="0" smtClean="0">
                <a:solidFill>
                  <a:schemeClr val="tx1"/>
                </a:solidFill>
              </a:rPr>
              <a:t>Global Science </a:t>
            </a:r>
          </a:p>
          <a:p>
            <a:pPr algn="ctr"/>
            <a:r>
              <a:rPr kumimoji="1" lang="en-US" altLang="ja-JP" sz="1000" b="1" dirty="0" smtClean="0">
                <a:solidFill>
                  <a:schemeClr val="tx1"/>
                </a:solidFill>
              </a:rPr>
              <a:t>Graduate Course</a:t>
            </a:r>
          </a:p>
        </p:txBody>
      </p:sp>
      <p:sp>
        <p:nvSpPr>
          <p:cNvPr id="32" name="テキスト ボックス 31"/>
          <p:cNvSpPr txBox="1"/>
          <p:nvPr/>
        </p:nvSpPr>
        <p:spPr>
          <a:xfrm>
            <a:off x="5539940" y="2291573"/>
            <a:ext cx="3101581" cy="2031325"/>
          </a:xfrm>
          <a:prstGeom prst="rect">
            <a:avLst/>
          </a:prstGeom>
          <a:noFill/>
        </p:spPr>
        <p:txBody>
          <a:bodyPr wrap="square" rtlCol="0">
            <a:spAutoFit/>
          </a:bodyPr>
          <a:lstStyle/>
          <a:p>
            <a:r>
              <a:rPr kumimoji="1" lang="en-US" altLang="ja-JP" sz="1000" dirty="0"/>
              <a:t>All-English </a:t>
            </a:r>
            <a:r>
              <a:rPr kumimoji="1" lang="en-US" altLang="ja-JP" sz="1000" dirty="0" smtClean="0"/>
              <a:t>graduate program </a:t>
            </a:r>
          </a:p>
          <a:p>
            <a:endParaRPr kumimoji="1" lang="en-US" altLang="ja-JP" sz="600" dirty="0">
              <a:solidFill>
                <a:srgbClr val="FF0000"/>
              </a:solidFill>
            </a:endParaRPr>
          </a:p>
          <a:p>
            <a:pPr marL="171450" indent="-171450">
              <a:buFont typeface="Arial" panose="020B0604020202020204" pitchFamily="34" charset="0"/>
              <a:buChar char="•"/>
            </a:pPr>
            <a:r>
              <a:rPr kumimoji="1" lang="en-US" altLang="ja-JP" sz="1000" dirty="0"/>
              <a:t>A </a:t>
            </a:r>
            <a:r>
              <a:rPr kumimoji="1" lang="en-US" altLang="ja-JP" sz="1000" dirty="0" smtClean="0"/>
              <a:t>5-year </a:t>
            </a:r>
            <a:r>
              <a:rPr kumimoji="1" lang="en-US" altLang="ja-JP" sz="1000" dirty="0"/>
              <a:t>integrated education scheme: </a:t>
            </a:r>
            <a:br>
              <a:rPr kumimoji="1" lang="en-US" altLang="ja-JP" sz="1000" dirty="0"/>
            </a:br>
            <a:r>
              <a:rPr kumimoji="1" lang="en-US" altLang="ja-JP" sz="1000" dirty="0"/>
              <a:t>Master’s and Doctoral program in sequence</a:t>
            </a:r>
          </a:p>
          <a:p>
            <a:pPr marL="171450" indent="-171450">
              <a:buFont typeface="Arial" panose="020B0604020202020204" pitchFamily="34" charset="0"/>
              <a:buChar char="•"/>
            </a:pPr>
            <a:r>
              <a:rPr kumimoji="1" lang="en-US" altLang="ja-JP" sz="1000" dirty="0" smtClean="0"/>
              <a:t>Fall admission</a:t>
            </a:r>
            <a:r>
              <a:rPr kumimoji="1" lang="ja-JP" altLang="en-US" sz="1000" dirty="0" smtClean="0"/>
              <a:t>（</a:t>
            </a:r>
            <a:r>
              <a:rPr kumimoji="1" lang="en-US" altLang="ja-JP" sz="1000" dirty="0" smtClean="0"/>
              <a:t>September</a:t>
            </a:r>
            <a:r>
              <a:rPr kumimoji="1" lang="ja-JP" altLang="en-US" sz="1000" dirty="0"/>
              <a:t>）</a:t>
            </a:r>
            <a:endParaRPr kumimoji="1" lang="en-US" altLang="ja-JP" sz="1000" dirty="0"/>
          </a:p>
          <a:p>
            <a:pPr marL="171450" indent="-171450">
              <a:buFont typeface="Arial" panose="020B0604020202020204" pitchFamily="34" charset="0"/>
              <a:buChar char="•"/>
            </a:pPr>
            <a:r>
              <a:rPr kumimoji="1" lang="en-US" altLang="ja-JP" sz="1000" dirty="0" smtClean="0"/>
              <a:t>Faculty </a:t>
            </a:r>
            <a:r>
              <a:rPr kumimoji="1" lang="en-US" altLang="ja-JP" sz="1000" dirty="0"/>
              <a:t>Guidance System: Plural Supervision</a:t>
            </a:r>
          </a:p>
          <a:p>
            <a:pPr marL="171450" indent="-171450">
              <a:buFont typeface="Arial" panose="020B0604020202020204" pitchFamily="34" charset="0"/>
              <a:buChar char="•"/>
            </a:pPr>
            <a:r>
              <a:rPr kumimoji="1" lang="en-US" altLang="ja-JP" sz="1000" dirty="0" smtClean="0"/>
              <a:t>Graduate </a:t>
            </a:r>
            <a:r>
              <a:rPr kumimoji="1" lang="en-US" altLang="ja-JP" sz="1000" dirty="0"/>
              <a:t>with </a:t>
            </a:r>
            <a:r>
              <a:rPr kumimoji="1" lang="en-US" altLang="ja-JP" sz="1000" dirty="0" smtClean="0"/>
              <a:t> </a:t>
            </a:r>
            <a:r>
              <a:rPr kumimoji="1" lang="en-US" altLang="ja-JP" sz="1000" dirty="0"/>
              <a:t>Master</a:t>
            </a:r>
            <a:r>
              <a:rPr kumimoji="1" lang="ja-JP" altLang="ja-JP" sz="1000" dirty="0"/>
              <a:t>’</a:t>
            </a:r>
            <a:r>
              <a:rPr kumimoji="1" lang="en-US" altLang="ja-JP" sz="1000" dirty="0"/>
              <a:t>s degree + Doctoral degree </a:t>
            </a:r>
            <a:r>
              <a:rPr kumimoji="1" lang="en-US" altLang="ja-JP" sz="1000" dirty="0" smtClean="0"/>
              <a:t>Financial </a:t>
            </a:r>
            <a:r>
              <a:rPr kumimoji="1" lang="en-US" altLang="ja-JP" sz="1000" dirty="0"/>
              <a:t>support </a:t>
            </a:r>
            <a:r>
              <a:rPr kumimoji="1" lang="en-US" altLang="ja-JP" sz="1000" dirty="0" smtClean="0"/>
              <a:t>provided</a:t>
            </a:r>
          </a:p>
          <a:p>
            <a:pPr marL="171450" indent="-171450">
              <a:buFont typeface="Arial" panose="020B0604020202020204" pitchFamily="34" charset="0"/>
              <a:buChar char="•"/>
            </a:pPr>
            <a:r>
              <a:rPr kumimoji="1" lang="en-US" altLang="ja-JP" sz="1000" dirty="0" smtClean="0"/>
              <a:t>10</a:t>
            </a:r>
            <a:r>
              <a:rPr kumimoji="1" lang="ja-JP" altLang="en-US" sz="1000" dirty="0" smtClean="0"/>
              <a:t> </a:t>
            </a:r>
            <a:r>
              <a:rPr kumimoji="1" lang="en-US" altLang="ja-JP" sz="1000" dirty="0" smtClean="0"/>
              <a:t>newly admitted Course Students</a:t>
            </a:r>
            <a:r>
              <a:rPr kumimoji="1" lang="ja-JP" altLang="en-US" sz="1000" dirty="0" smtClean="0"/>
              <a:t>（</a:t>
            </a:r>
            <a:r>
              <a:rPr kumimoji="1" lang="en-US" altLang="ja-JP" sz="1000" dirty="0" smtClean="0"/>
              <a:t>2019</a:t>
            </a:r>
            <a:r>
              <a:rPr kumimoji="1" lang="ja-JP" altLang="en-US" sz="1000" dirty="0" smtClean="0"/>
              <a:t>）</a:t>
            </a:r>
            <a:endParaRPr kumimoji="1" lang="en-US" altLang="ja-JP" sz="1000" dirty="0">
              <a:solidFill>
                <a:srgbClr val="FF0000"/>
              </a:solidFill>
            </a:endParaRPr>
          </a:p>
          <a:p>
            <a:endParaRPr kumimoji="1" lang="en-US" altLang="ja-JP" sz="1000" dirty="0" smtClean="0">
              <a:solidFill>
                <a:srgbClr val="FF0000"/>
              </a:solidFill>
            </a:endParaRPr>
          </a:p>
          <a:p>
            <a:endParaRPr kumimoji="1" lang="en-US" altLang="ja-JP" sz="1000" dirty="0">
              <a:solidFill>
                <a:srgbClr val="FF0000"/>
              </a:solidFill>
            </a:endParaRPr>
          </a:p>
          <a:p>
            <a:endParaRPr kumimoji="1" lang="en-US" altLang="ja-JP" sz="1000" dirty="0" smtClean="0">
              <a:solidFill>
                <a:srgbClr val="FF0000"/>
              </a:solidFill>
            </a:endParaRPr>
          </a:p>
          <a:p>
            <a:r>
              <a:rPr kumimoji="1" lang="ja-JP" altLang="en-US" sz="1000" dirty="0" smtClean="0">
                <a:solidFill>
                  <a:srgbClr val="FF0000"/>
                </a:solidFill>
              </a:rPr>
              <a:t>　</a:t>
            </a:r>
            <a:endParaRPr kumimoji="1" lang="ja-JP" altLang="en-US" sz="1000" dirty="0"/>
          </a:p>
        </p:txBody>
      </p:sp>
      <p:sp>
        <p:nvSpPr>
          <p:cNvPr id="38" name="正方形/長方形 37"/>
          <p:cNvSpPr/>
          <p:nvPr/>
        </p:nvSpPr>
        <p:spPr>
          <a:xfrm>
            <a:off x="2508891" y="1579955"/>
            <a:ext cx="1707640" cy="6110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rPr>
              <a:t>GSC</a:t>
            </a:r>
          </a:p>
          <a:p>
            <a:pPr algn="ctr"/>
            <a:r>
              <a:rPr kumimoji="1" lang="en-US" altLang="ja-JP" sz="1000" b="1" dirty="0" smtClean="0">
                <a:solidFill>
                  <a:schemeClr val="tx1"/>
                </a:solidFill>
              </a:rPr>
              <a:t>Global Science Course</a:t>
            </a:r>
          </a:p>
        </p:txBody>
      </p:sp>
      <p:sp>
        <p:nvSpPr>
          <p:cNvPr id="39" name="テキスト ボックス 38"/>
          <p:cNvSpPr txBox="1"/>
          <p:nvPr/>
        </p:nvSpPr>
        <p:spPr>
          <a:xfrm>
            <a:off x="2019364" y="2291573"/>
            <a:ext cx="3271168" cy="1631216"/>
          </a:xfrm>
          <a:prstGeom prst="rect">
            <a:avLst/>
          </a:prstGeom>
          <a:noFill/>
        </p:spPr>
        <p:txBody>
          <a:bodyPr wrap="square" rtlCol="0">
            <a:spAutoFit/>
          </a:bodyPr>
          <a:lstStyle/>
          <a:p>
            <a:r>
              <a:rPr kumimoji="1" lang="en-US" altLang="ja-JP" sz="1000" dirty="0"/>
              <a:t>All-English undergraduate transfer </a:t>
            </a:r>
            <a:r>
              <a:rPr kumimoji="1" lang="en-US" altLang="ja-JP" sz="1000" dirty="0" smtClean="0"/>
              <a:t>program</a:t>
            </a:r>
          </a:p>
          <a:p>
            <a:endParaRPr kumimoji="1" lang="en-US" altLang="ja-JP" sz="600" dirty="0"/>
          </a:p>
          <a:p>
            <a:pPr marL="171450" indent="-171450">
              <a:buFont typeface="Arial" panose="020B0604020202020204" pitchFamily="34" charset="0"/>
              <a:buChar char="•"/>
            </a:pPr>
            <a:r>
              <a:rPr kumimoji="1" lang="en-US" altLang="ja-JP" sz="1000" dirty="0" smtClean="0"/>
              <a:t>Transfer </a:t>
            </a:r>
            <a:r>
              <a:rPr kumimoji="1" lang="en-US" altLang="ja-JP" sz="1000" dirty="0"/>
              <a:t>into the School of Science (Dept. of Chemistry) </a:t>
            </a:r>
          </a:p>
          <a:p>
            <a:pPr marL="171450" indent="-171450">
              <a:buFont typeface="Arial" panose="020B0604020202020204" pitchFamily="34" charset="0"/>
              <a:buChar char="•"/>
            </a:pPr>
            <a:r>
              <a:rPr kumimoji="1" lang="en-US" altLang="ja-JP" sz="1000" dirty="0" smtClean="0"/>
              <a:t>Fall admission</a:t>
            </a:r>
            <a:r>
              <a:rPr kumimoji="1" lang="ja-JP" altLang="en-US" sz="1000" dirty="0" smtClean="0"/>
              <a:t>（</a:t>
            </a:r>
            <a:r>
              <a:rPr kumimoji="1" lang="en-US" altLang="ja-JP" sz="1000" dirty="0" smtClean="0"/>
              <a:t>September</a:t>
            </a:r>
            <a:r>
              <a:rPr kumimoji="1" lang="ja-JP" altLang="en-US" sz="1000" dirty="0"/>
              <a:t>）</a:t>
            </a:r>
            <a:endParaRPr kumimoji="1" lang="en-US" altLang="ja-JP" sz="1000" dirty="0"/>
          </a:p>
          <a:p>
            <a:pPr marL="171450" indent="-171450">
              <a:buFont typeface="Arial" panose="020B0604020202020204" pitchFamily="34" charset="0"/>
              <a:buChar char="•"/>
            </a:pPr>
            <a:r>
              <a:rPr kumimoji="1" lang="en-US" altLang="ja-JP" sz="1000" dirty="0" smtClean="0"/>
              <a:t>2-year </a:t>
            </a:r>
            <a:r>
              <a:rPr kumimoji="1" lang="en-US" altLang="ja-JP" sz="1000" dirty="0"/>
              <a:t>course </a:t>
            </a:r>
            <a:r>
              <a:rPr kumimoji="1" lang="ja-JP" altLang="en-US" sz="1000" dirty="0" smtClean="0"/>
              <a:t>（</a:t>
            </a:r>
            <a:r>
              <a:rPr kumimoji="1" lang="en-US" altLang="ja-JP" sz="1000" dirty="0" smtClean="0"/>
              <a:t>3rd </a:t>
            </a:r>
            <a:r>
              <a:rPr kumimoji="1" lang="en-US" altLang="ja-JP" sz="1000" dirty="0"/>
              <a:t>+ 4th </a:t>
            </a:r>
            <a:r>
              <a:rPr kumimoji="1" lang="en-US" altLang="ja-JP" sz="1000" dirty="0" smtClean="0"/>
              <a:t>year</a:t>
            </a:r>
            <a:r>
              <a:rPr kumimoji="1" lang="ja-JP" altLang="en-US" sz="1000" dirty="0" smtClean="0"/>
              <a:t>）</a:t>
            </a:r>
            <a:endParaRPr kumimoji="1" lang="en-US" altLang="ja-JP" sz="1000" dirty="0"/>
          </a:p>
          <a:p>
            <a:pPr marL="171450" indent="-171450">
              <a:buFont typeface="Arial" panose="020B0604020202020204" pitchFamily="34" charset="0"/>
              <a:buChar char="•"/>
            </a:pPr>
            <a:r>
              <a:rPr kumimoji="1" lang="en-US" altLang="ja-JP" sz="1000" dirty="0" smtClean="0"/>
              <a:t>Graduate </a:t>
            </a:r>
            <a:r>
              <a:rPr kumimoji="1" lang="en-US" altLang="ja-JP" sz="1000" dirty="0"/>
              <a:t>with a BSc degree</a:t>
            </a:r>
          </a:p>
          <a:p>
            <a:pPr marL="171450" indent="-171450">
              <a:buFont typeface="Arial" panose="020B0604020202020204" pitchFamily="34" charset="0"/>
              <a:buChar char="•"/>
            </a:pPr>
            <a:r>
              <a:rPr kumimoji="1" lang="en-US" altLang="ja-JP" sz="1000" dirty="0" smtClean="0"/>
              <a:t>Financial </a:t>
            </a:r>
            <a:r>
              <a:rPr kumimoji="1" lang="en-US" altLang="ja-JP" sz="1000" dirty="0"/>
              <a:t>support provided</a:t>
            </a:r>
          </a:p>
          <a:p>
            <a:pPr marL="171450" indent="-171450">
              <a:buFont typeface="Arial" panose="020B0604020202020204" pitchFamily="34" charset="0"/>
              <a:buChar char="•"/>
            </a:pPr>
            <a:r>
              <a:rPr kumimoji="1" lang="en-US" altLang="ja-JP" sz="1000" dirty="0" smtClean="0"/>
              <a:t>4 </a:t>
            </a:r>
            <a:r>
              <a:rPr kumimoji="1" lang="en-US" altLang="ja-JP" sz="1000" dirty="0"/>
              <a:t>newly admitted students </a:t>
            </a:r>
            <a:r>
              <a:rPr kumimoji="1" lang="ja-JP" altLang="en-US" sz="1000" dirty="0"/>
              <a:t>（</a:t>
            </a:r>
            <a:r>
              <a:rPr kumimoji="1" lang="en-US" altLang="ja-JP" sz="1000" dirty="0" smtClean="0"/>
              <a:t>2019</a:t>
            </a:r>
            <a:r>
              <a:rPr kumimoji="1" lang="ja-JP" altLang="en-US" sz="1000" dirty="0"/>
              <a:t>）</a:t>
            </a:r>
            <a:endParaRPr kumimoji="1" lang="en-US" altLang="ja-JP" sz="1000" dirty="0"/>
          </a:p>
          <a:p>
            <a:pPr marL="85725" indent="-85725">
              <a:buFont typeface="Arial" panose="020B0604020202020204" pitchFamily="34" charset="0"/>
              <a:buChar char="•"/>
            </a:pPr>
            <a:endParaRPr kumimoji="1" lang="en-US" altLang="ja-JP" sz="1000" dirty="0">
              <a:solidFill>
                <a:srgbClr val="FF0000"/>
              </a:solidFill>
            </a:endParaRPr>
          </a:p>
          <a:p>
            <a:r>
              <a:rPr kumimoji="1" lang="ja-JP" altLang="en-US" sz="1000" dirty="0" smtClean="0">
                <a:solidFill>
                  <a:srgbClr val="FF0000"/>
                </a:solidFill>
              </a:rPr>
              <a:t>　</a:t>
            </a:r>
            <a:endParaRPr kumimoji="1" lang="en-US" altLang="ja-JP" sz="1000" dirty="0"/>
          </a:p>
        </p:txBody>
      </p:sp>
      <p:sp>
        <p:nvSpPr>
          <p:cNvPr id="41" name="テキスト ボックス 40"/>
          <p:cNvSpPr txBox="1"/>
          <p:nvPr/>
        </p:nvSpPr>
        <p:spPr>
          <a:xfrm>
            <a:off x="15864" y="570747"/>
            <a:ext cx="3060441" cy="369332"/>
          </a:xfrm>
          <a:prstGeom prst="rect">
            <a:avLst/>
          </a:prstGeom>
          <a:noFill/>
        </p:spPr>
        <p:txBody>
          <a:bodyPr wrap="square" rtlCol="0">
            <a:spAutoFit/>
          </a:bodyPr>
          <a:lstStyle/>
          <a:p>
            <a:r>
              <a:rPr kumimoji="1" lang="en-US" altLang="ja-JP" b="1" dirty="0">
                <a:solidFill>
                  <a:schemeClr val="accent5">
                    <a:lumMod val="75000"/>
                  </a:schemeClr>
                </a:solidFill>
              </a:rPr>
              <a:t>Degree Programs in English</a:t>
            </a:r>
          </a:p>
        </p:txBody>
      </p:sp>
      <p:pic>
        <p:nvPicPr>
          <p:cNvPr id="22" name="図 21"/>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40000"/>
                    </a14:imgEffect>
                  </a14:imgLayer>
                </a14:imgProps>
              </a:ext>
              <a:ext uri="{28A0092B-C50C-407E-A947-70E740481C1C}">
                <a14:useLocalDpi xmlns:a14="http://schemas.microsoft.com/office/drawing/2010/main" val="0"/>
              </a:ext>
            </a:extLst>
          </a:blip>
          <a:srcRect t="2429"/>
          <a:stretch/>
        </p:blipFill>
        <p:spPr>
          <a:xfrm>
            <a:off x="6239697" y="3889968"/>
            <a:ext cx="1329070" cy="864529"/>
          </a:xfrm>
          <a:prstGeom prst="rect">
            <a:avLst/>
          </a:prstGeom>
        </p:spPr>
      </p:pic>
      <p:pic>
        <p:nvPicPr>
          <p:cNvPr id="25" name="図 24"/>
          <p:cNvPicPr>
            <a:picLocks noChangeAspect="1"/>
          </p:cNvPicPr>
          <p:nvPr/>
        </p:nvPicPr>
        <p:blipFill rotWithShape="1">
          <a:blip r:embed="rId6" cstate="print">
            <a:extLst>
              <a:ext uri="{28A0092B-C50C-407E-A947-70E740481C1C}">
                <a14:useLocalDpi xmlns:a14="http://schemas.microsoft.com/office/drawing/2010/main" val="0"/>
              </a:ext>
            </a:extLst>
          </a:blip>
          <a:srcRect l="43715" t="19122" r="2003" b="21955"/>
          <a:stretch/>
        </p:blipFill>
        <p:spPr>
          <a:xfrm>
            <a:off x="7025528" y="3925677"/>
            <a:ext cx="590905" cy="215629"/>
          </a:xfrm>
          <a:prstGeom prst="rect">
            <a:avLst/>
          </a:prstGeom>
        </p:spPr>
      </p:pic>
    </p:spTree>
    <p:extLst>
      <p:ext uri="{BB962C8B-B14F-4D97-AF65-F5344CB8AC3E}">
        <p14:creationId xmlns:p14="http://schemas.microsoft.com/office/powerpoint/2010/main" val="14034869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spPr>
      <a:bodyPr wrap="none" lIns="91440" tIns="45720" rIns="91440" bIns="45720">
        <a:prstTxWarp prst="textArchUp">
          <a:avLst/>
        </a:prstTxWarp>
        <a:spAutoFit/>
      </a:bodyPr>
      <a:lstStyle>
        <a:defPPr algn="ctr">
          <a:defRPr sz="2500" b="1" cap="none" spc="0" dirty="0" smtClean="0">
            <a:ln w="10160">
              <a:solidFill>
                <a:schemeClr val="bg1"/>
              </a:solidFill>
              <a:prstDash val="solid"/>
            </a:ln>
            <a:effectLst>
              <a:outerShdw blurRad="38100" dist="22860" dir="5400000" algn="tl" rotWithShape="0">
                <a:srgbClr val="000000">
                  <a:alpha val="30000"/>
                </a:srgbClr>
              </a:outerShdw>
            </a:effectLst>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6626</TotalTime>
  <Words>2405</Words>
  <Application>Microsoft Office PowerPoint</Application>
  <PresentationFormat>画面に合わせる (4:3)</PresentationFormat>
  <Paragraphs>375</Paragraphs>
  <Slides>10</Slides>
  <Notes>3</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10</vt:i4>
      </vt:variant>
    </vt:vector>
  </HeadingPairs>
  <TitlesOfParts>
    <vt:vector size="20" baseType="lpstr">
      <vt:lpstr>等线</vt:lpstr>
      <vt:lpstr>等线 Light</vt:lpstr>
      <vt:lpstr>游ゴシック</vt:lpstr>
      <vt:lpstr>游ゴシック Light</vt:lpstr>
      <vt:lpstr>Arial</vt:lpstr>
      <vt:lpstr>Book Antiqua</vt:lpstr>
      <vt:lpstr>Calibri</vt:lpstr>
      <vt:lpstr>Calibri Light</vt:lpstr>
      <vt:lpstr>Cambria</vt:lpstr>
      <vt:lpstr>Office テーマ</vt:lpstr>
      <vt:lpstr>PowerPoint プレゼンテーション</vt:lpstr>
      <vt:lpstr>PowerPoint プレゼンテーション</vt:lpstr>
      <vt:lpstr>Distinguished Alumni</vt:lpstr>
      <vt:lpstr>PowerPoint プレゼンテーション</vt:lpstr>
      <vt:lpstr>PowerPoint プレゼンテーション</vt:lpstr>
      <vt:lpstr>PowerPoint プレゼンテーション</vt:lpstr>
      <vt:lpstr>理学系研究科　</vt:lpstr>
      <vt:lpstr>PowerPoint プレゼンテーション</vt:lpstr>
      <vt:lpstr>PowerPoint プレゼンテーション</vt:lpstr>
      <vt:lpstr>PowerPoint プレゼンテーション</vt:lpstr>
    </vt:vector>
  </TitlesOfParts>
  <Company>国立大学法人　東京大学</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2020年度理学部英語 パンフレット</dc:title>
  <dc:creator>AWATSU KRISTINA DEVI</dc:creator>
  <cp:lastModifiedBy>吉岡　奈々子</cp:lastModifiedBy>
  <cp:revision>429</cp:revision>
  <cp:lastPrinted>2020-02-27T07:26:19Z</cp:lastPrinted>
  <dcterms:created xsi:type="dcterms:W3CDTF">2019-04-05T05:38:31Z</dcterms:created>
  <dcterms:modified xsi:type="dcterms:W3CDTF">2020-02-27T07:31:17Z</dcterms:modified>
</cp:coreProperties>
</file>