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84" r:id="rId3"/>
    <p:sldId id="257" r:id="rId4"/>
    <p:sldId id="258" r:id="rId5"/>
    <p:sldId id="259" r:id="rId6"/>
    <p:sldId id="273" r:id="rId7"/>
    <p:sldId id="260" r:id="rId8"/>
    <p:sldId id="261" r:id="rId9"/>
    <p:sldId id="262" r:id="rId10"/>
    <p:sldId id="263" r:id="rId11"/>
    <p:sldId id="274" r:id="rId12"/>
    <p:sldId id="275" r:id="rId13"/>
    <p:sldId id="276" r:id="rId14"/>
    <p:sldId id="278" r:id="rId15"/>
    <p:sldId id="279" r:id="rId16"/>
    <p:sldId id="280" r:id="rId17"/>
    <p:sldId id="281" r:id="rId18"/>
    <p:sldId id="265" r:id="rId19"/>
    <p:sldId id="277" r:id="rId20"/>
    <p:sldId id="266" r:id="rId21"/>
    <p:sldId id="267" r:id="rId22"/>
    <p:sldId id="282" r:id="rId23"/>
    <p:sldId id="283" r:id="rId24"/>
    <p:sldId id="269" r:id="rId25"/>
    <p:sldId id="272" r:id="rId26"/>
    <p:sldId id="271" r:id="rId27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9" autoAdjust="0"/>
    <p:restoredTop sz="94660"/>
  </p:normalViewPr>
  <p:slideViewPr>
    <p:cSldViewPr>
      <p:cViewPr varScale="1">
        <p:scale>
          <a:sx n="74" d="100"/>
          <a:sy n="74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243E94-AE91-44C8-A043-4F8F57DA4C24}" type="datetimeFigureOut">
              <a:rPr kumimoji="1" lang="ja-JP" altLang="en-US" smtClean="0"/>
              <a:pPr/>
              <a:t>2008/8/5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1B686-116E-4222-BA7B-709394C3E85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952C8A-E61B-4B6F-A49D-ACB6E1C93382}" type="datetimeFigureOut">
              <a:rPr kumimoji="1" lang="ja-JP" altLang="en-US" smtClean="0"/>
              <a:pPr/>
              <a:t>2008/8/5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308925-25A8-4198-BB45-2AAD9416BAB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308925-25A8-4198-BB45-2AAD9416BABE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308925-25A8-4198-BB45-2AAD9416BABE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93392-ECD7-451C-A21B-0E488C03E649}" type="datetime1">
              <a:rPr kumimoji="1" lang="ja-JP" altLang="en-US" smtClean="0"/>
              <a:pPr/>
              <a:t>2008/8/5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E84ED-8E2A-496F-9217-33F18688666B}" type="datetime1">
              <a:rPr kumimoji="1" lang="ja-JP" altLang="en-US" smtClean="0"/>
              <a:pPr/>
              <a:t>2008/8/5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93E2-5F30-4288-BC24-A985761385C8}" type="datetime1">
              <a:rPr kumimoji="1" lang="ja-JP" altLang="en-US" smtClean="0"/>
              <a:pPr/>
              <a:t>2008/8/5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483-487C-4E18-B858-2D5FC9A8D582}" type="datetime1">
              <a:rPr kumimoji="1" lang="ja-JP" altLang="en-US" smtClean="0"/>
              <a:pPr/>
              <a:t>2008/8/5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506E4-0E21-4F37-8EA9-E018EE055001}" type="datetime1">
              <a:rPr kumimoji="1" lang="ja-JP" altLang="en-US" smtClean="0"/>
              <a:pPr/>
              <a:t>2008/8/5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DFDBA-BDDD-447B-8585-83CFE3DADB1E}" type="datetime1">
              <a:rPr kumimoji="1" lang="ja-JP" altLang="en-US" smtClean="0"/>
              <a:pPr/>
              <a:t>2008/8/5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60ECD-D01E-4724-AE43-119FDE279533}" type="datetime1">
              <a:rPr kumimoji="1" lang="ja-JP" altLang="en-US" smtClean="0"/>
              <a:pPr/>
              <a:t>2008/8/5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D2CFE-1F36-4329-B8E8-BFCCCC60FD53}" type="datetime1">
              <a:rPr kumimoji="1" lang="ja-JP" altLang="en-US" smtClean="0"/>
              <a:pPr/>
              <a:t>2008/8/5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C8FEB-F218-4197-B0F8-A84ECF443881}" type="datetime1">
              <a:rPr kumimoji="1" lang="ja-JP" altLang="en-US" smtClean="0"/>
              <a:pPr/>
              <a:t>2008/8/5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C36E3-0CE8-4AFD-B37E-A11F27569889}" type="datetime1">
              <a:rPr kumimoji="1" lang="ja-JP" altLang="en-US" smtClean="0"/>
              <a:pPr/>
              <a:t>2008/8/5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A0CAF-ACC1-468D-A34F-5308B63C811D}" type="datetime1">
              <a:rPr kumimoji="1" lang="ja-JP" altLang="en-US" smtClean="0"/>
              <a:pPr/>
              <a:t>2008/8/5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8C49B-01EF-41AB-BDDC-4FE777956AF1}" type="datetime1">
              <a:rPr kumimoji="1" lang="ja-JP" altLang="en-US" smtClean="0"/>
              <a:pPr/>
              <a:t>2008/8/5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2F8B4-77D0-4F7E-936B-56AF41260E3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Gather-Arrange-Scatter:</a:t>
            </a:r>
            <a:br>
              <a:rPr kumimoji="1" lang="en-US" altLang="ja-JP" dirty="0" smtClean="0"/>
            </a:br>
            <a:r>
              <a:rPr lang="ja-JP" altLang="en-US" dirty="0" smtClean="0"/>
              <a:t>マルチコアクラスタ向け並列ファイルシステムアーキテクチャ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786742" cy="2186006"/>
          </a:xfrm>
        </p:spPr>
        <p:txBody>
          <a:bodyPr>
            <a:normAutofit fontScale="85000" lnSpcReduction="20000"/>
          </a:bodyPr>
          <a:lstStyle/>
          <a:p>
            <a:endParaRPr kumimoji="1" lang="en-US" altLang="ja-JP" dirty="0" smtClean="0"/>
          </a:p>
          <a:p>
            <a:r>
              <a:rPr lang="ja-JP" altLang="en-US" dirty="0" smtClean="0">
                <a:solidFill>
                  <a:schemeClr val="tx1"/>
                </a:solidFill>
              </a:rPr>
              <a:t>東京大学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情報理工学系研究科コンピューター科学</a:t>
            </a:r>
            <a:r>
              <a:rPr lang="ja-JP" altLang="en-US" dirty="0" smtClean="0">
                <a:solidFill>
                  <a:schemeClr val="tx1"/>
                </a:solidFill>
              </a:rPr>
              <a:t>専攻</a:t>
            </a:r>
            <a:endParaRPr lang="en-US" altLang="ja-JP" dirty="0" smtClean="0">
              <a:solidFill>
                <a:schemeClr val="tx1"/>
              </a:solidFill>
            </a:endParaRPr>
          </a:p>
          <a:p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太田</a:t>
            </a:r>
            <a:r>
              <a:rPr lang="ja-JP" altLang="en-US" dirty="0" smtClean="0">
                <a:solidFill>
                  <a:schemeClr val="tx1"/>
                </a:solidFill>
              </a:rPr>
              <a:t>一樹</a:t>
            </a:r>
            <a:r>
              <a:rPr lang="en-US" altLang="ja-JP" dirty="0" smtClean="0">
                <a:solidFill>
                  <a:schemeClr val="tx1"/>
                </a:solidFill>
              </a:rPr>
              <a:t>, </a:t>
            </a:r>
            <a:r>
              <a:rPr lang="ja-JP" altLang="en-US" dirty="0" smtClean="0">
                <a:solidFill>
                  <a:schemeClr val="tx1"/>
                </a:solidFill>
              </a:rPr>
              <a:t>石川裕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グループ化 68"/>
          <p:cNvGrpSpPr/>
          <p:nvPr/>
        </p:nvGrpSpPr>
        <p:grpSpPr>
          <a:xfrm>
            <a:off x="4295772" y="4714884"/>
            <a:ext cx="1419236" cy="1357322"/>
            <a:chOff x="1285852" y="3214686"/>
            <a:chExt cx="1419236" cy="1357322"/>
          </a:xfrm>
        </p:grpSpPr>
        <p:sp>
          <p:nvSpPr>
            <p:cNvPr id="95" name="直方体 48"/>
            <p:cNvSpPr/>
            <p:nvPr/>
          </p:nvSpPr>
          <p:spPr>
            <a:xfrm>
              <a:off x="1285852" y="3214686"/>
              <a:ext cx="1419236" cy="1357322"/>
            </a:xfrm>
            <a:prstGeom prst="cube">
              <a:avLst>
                <a:gd name="adj" fmla="val 14063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1419204" y="3571876"/>
              <a:ext cx="928694" cy="28575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I/O Server</a:t>
              </a:r>
              <a:endParaRPr kumimoji="1" lang="ja-JP" altLang="en-US" sz="1000" dirty="0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提案</a:t>
            </a:r>
            <a:r>
              <a:rPr kumimoji="1" lang="en-US" altLang="ja-JP" dirty="0" smtClean="0"/>
              <a:t>: Gather-Arrange-Scatter (GAS)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２つのプロセス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Dispatcher</a:t>
            </a:r>
          </a:p>
          <a:p>
            <a:pPr lvl="2"/>
            <a:r>
              <a:rPr lang="en-US" altLang="ja-JP" dirty="0" smtClean="0"/>
              <a:t>GAS phase</a:t>
            </a:r>
          </a:p>
          <a:p>
            <a:pPr lvl="1"/>
            <a:r>
              <a:rPr kumimoji="1" lang="en-US" altLang="ja-JP" dirty="0" smtClean="0"/>
              <a:t>I/O Server</a:t>
            </a:r>
          </a:p>
          <a:p>
            <a:pPr lvl="2"/>
            <a:r>
              <a:rPr lang="en-US" altLang="ja-JP" dirty="0" smtClean="0"/>
              <a:t>Dispatcher</a:t>
            </a:r>
            <a:r>
              <a:rPr lang="ja-JP" altLang="en-US" dirty="0" smtClean="0"/>
              <a:t>から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の要求を処理</a:t>
            </a:r>
            <a:endParaRPr lang="en-US" altLang="ja-JP" dirty="0" smtClean="0"/>
          </a:p>
          <a:p>
            <a:pPr lvl="2"/>
            <a:endParaRPr kumimoji="1" lang="en-US" altLang="ja-JP" dirty="0"/>
          </a:p>
          <a:p>
            <a:r>
              <a:rPr lang="ja-JP" altLang="en-US" dirty="0" smtClean="0"/>
              <a:t>右図</a:t>
            </a:r>
            <a:endParaRPr lang="en-US" altLang="ja-JP" dirty="0" smtClean="0"/>
          </a:p>
          <a:p>
            <a:pPr lvl="1"/>
            <a:r>
              <a:rPr lang="en-US" altLang="ja-JP" dirty="0"/>
              <a:t>3</a:t>
            </a:r>
            <a:r>
              <a:rPr lang="en-US" altLang="ja-JP" dirty="0" smtClean="0"/>
              <a:t> Dispatcher</a:t>
            </a:r>
          </a:p>
          <a:p>
            <a:pPr lvl="1"/>
            <a:r>
              <a:rPr lang="en-US" altLang="ja-JP" dirty="0"/>
              <a:t>3</a:t>
            </a:r>
            <a:r>
              <a:rPr kumimoji="1" lang="en-US" altLang="ja-JP" dirty="0" smtClean="0"/>
              <a:t> I/O server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10</a:t>
            </a:fld>
            <a:endParaRPr kumimoji="1" lang="ja-JP" altLang="en-US" dirty="0"/>
          </a:p>
        </p:txBody>
      </p:sp>
      <p:sp>
        <p:nvSpPr>
          <p:cNvPr id="7" name="フローチャート : 磁気ディスク 6"/>
          <p:cNvSpPr/>
          <p:nvPr/>
        </p:nvSpPr>
        <p:spPr>
          <a:xfrm>
            <a:off x="4429124" y="5500702"/>
            <a:ext cx="928694" cy="500066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Disk</a:t>
            </a:r>
            <a:endParaRPr kumimoji="1" lang="ja-JP" altLang="en-US" sz="1200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3857620" y="2214554"/>
            <a:ext cx="1785950" cy="2143140"/>
            <a:chOff x="1214414" y="3286124"/>
            <a:chExt cx="1785950" cy="2143140"/>
          </a:xfrm>
        </p:grpSpPr>
        <p:grpSp>
          <p:nvGrpSpPr>
            <p:cNvPr id="10" name="グループ化 68"/>
            <p:cNvGrpSpPr/>
            <p:nvPr/>
          </p:nvGrpSpPr>
          <p:grpSpPr>
            <a:xfrm>
              <a:off x="1214414" y="3286124"/>
              <a:ext cx="1785950" cy="2143140"/>
              <a:chOff x="1214414" y="3214686"/>
              <a:chExt cx="1785950" cy="2143140"/>
            </a:xfrm>
          </p:grpSpPr>
          <p:grpSp>
            <p:nvGrpSpPr>
              <p:cNvPr id="13" name="グループ化 47"/>
              <p:cNvGrpSpPr/>
              <p:nvPr/>
            </p:nvGrpSpPr>
            <p:grpSpPr>
              <a:xfrm>
                <a:off x="1214414" y="3214686"/>
                <a:ext cx="1785950" cy="2143140"/>
                <a:chOff x="1500166" y="1428736"/>
                <a:chExt cx="1785950" cy="2143140"/>
              </a:xfrm>
            </p:grpSpPr>
            <p:sp>
              <p:nvSpPr>
                <p:cNvPr id="15" name="直方体 48"/>
                <p:cNvSpPr/>
                <p:nvPr/>
              </p:nvSpPr>
              <p:spPr>
                <a:xfrm>
                  <a:off x="1500166" y="1428736"/>
                  <a:ext cx="1785950" cy="2143140"/>
                </a:xfrm>
                <a:prstGeom prst="cube">
                  <a:avLst>
                    <a:gd name="adj" fmla="val 14063"/>
                  </a:avLst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" name="円/楕円 15"/>
                <p:cNvSpPr/>
                <p:nvPr/>
              </p:nvSpPr>
              <p:spPr>
                <a:xfrm>
                  <a:off x="1643042" y="1857364"/>
                  <a:ext cx="571504" cy="571504"/>
                </a:xfrm>
                <a:prstGeom prst="ellipse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000" dirty="0" smtClean="0"/>
                    <a:t>CPU</a:t>
                  </a:r>
                  <a:endParaRPr kumimoji="1" lang="ja-JP" altLang="en-US" sz="1000" dirty="0"/>
                </a:p>
              </p:txBody>
            </p:sp>
            <p:sp>
              <p:nvSpPr>
                <p:cNvPr id="17" name="円/楕円 16"/>
                <p:cNvSpPr/>
                <p:nvPr/>
              </p:nvSpPr>
              <p:spPr>
                <a:xfrm>
                  <a:off x="2285984" y="1857364"/>
                  <a:ext cx="571504" cy="571504"/>
                </a:xfrm>
                <a:prstGeom prst="ellipse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000" dirty="0" smtClean="0"/>
                    <a:t>CPU</a:t>
                  </a:r>
                  <a:endParaRPr kumimoji="1" lang="ja-JP" altLang="en-US" sz="1000" dirty="0"/>
                </a:p>
              </p:txBody>
            </p:sp>
          </p:grpSp>
          <p:sp>
            <p:nvSpPr>
              <p:cNvPr id="14" name="正方形/長方形 13"/>
              <p:cNvSpPr/>
              <p:nvPr/>
            </p:nvSpPr>
            <p:spPr>
              <a:xfrm>
                <a:off x="1500166" y="4357694"/>
                <a:ext cx="928694" cy="28575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/>
                  <a:t>Dispatcher</a:t>
                </a:r>
                <a:endParaRPr kumimoji="1" lang="ja-JP" altLang="en-US" sz="1000" dirty="0"/>
              </a:p>
            </p:txBody>
          </p:sp>
        </p:grpSp>
        <p:cxnSp>
          <p:nvCxnSpPr>
            <p:cNvPr id="11" name="直線矢印コネクタ 10"/>
            <p:cNvCxnSpPr/>
            <p:nvPr/>
          </p:nvCxnSpPr>
          <p:spPr>
            <a:xfrm rot="16200000" flipH="1">
              <a:off x="1732339" y="4196958"/>
              <a:ext cx="142876" cy="3214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矢印コネクタ 11"/>
            <p:cNvCxnSpPr/>
            <p:nvPr/>
          </p:nvCxnSpPr>
          <p:spPr>
            <a:xfrm rot="5400000">
              <a:off x="2053811" y="4196959"/>
              <a:ext cx="142876" cy="3214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正方形/長方形 59"/>
          <p:cNvSpPr/>
          <p:nvPr/>
        </p:nvSpPr>
        <p:spPr>
          <a:xfrm>
            <a:off x="4214810" y="3643314"/>
            <a:ext cx="214314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正方形/長方形 60"/>
          <p:cNvSpPr/>
          <p:nvPr/>
        </p:nvSpPr>
        <p:spPr>
          <a:xfrm>
            <a:off x="4500562" y="3643314"/>
            <a:ext cx="214314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正方形/長方形 61"/>
          <p:cNvSpPr/>
          <p:nvPr/>
        </p:nvSpPr>
        <p:spPr>
          <a:xfrm>
            <a:off x="4786314" y="3643314"/>
            <a:ext cx="214314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3" name="グループ化 62"/>
          <p:cNvGrpSpPr/>
          <p:nvPr/>
        </p:nvGrpSpPr>
        <p:grpSpPr>
          <a:xfrm>
            <a:off x="5429256" y="2214554"/>
            <a:ext cx="1785950" cy="2143140"/>
            <a:chOff x="1214414" y="3286124"/>
            <a:chExt cx="1785950" cy="2143140"/>
          </a:xfrm>
        </p:grpSpPr>
        <p:grpSp>
          <p:nvGrpSpPr>
            <p:cNvPr id="64" name="グループ化 68"/>
            <p:cNvGrpSpPr/>
            <p:nvPr/>
          </p:nvGrpSpPr>
          <p:grpSpPr>
            <a:xfrm>
              <a:off x="1214414" y="3286124"/>
              <a:ext cx="1785950" cy="2143140"/>
              <a:chOff x="1214414" y="3214686"/>
              <a:chExt cx="1785950" cy="2143140"/>
            </a:xfrm>
          </p:grpSpPr>
          <p:grpSp>
            <p:nvGrpSpPr>
              <p:cNvPr id="67" name="グループ化 47"/>
              <p:cNvGrpSpPr/>
              <p:nvPr/>
            </p:nvGrpSpPr>
            <p:grpSpPr>
              <a:xfrm>
                <a:off x="1214414" y="3214686"/>
                <a:ext cx="1785950" cy="2143140"/>
                <a:chOff x="1500166" y="1428736"/>
                <a:chExt cx="1785950" cy="2143140"/>
              </a:xfrm>
            </p:grpSpPr>
            <p:sp>
              <p:nvSpPr>
                <p:cNvPr id="69" name="直方体 48"/>
                <p:cNvSpPr/>
                <p:nvPr/>
              </p:nvSpPr>
              <p:spPr>
                <a:xfrm>
                  <a:off x="1500166" y="1428736"/>
                  <a:ext cx="1785950" cy="2143140"/>
                </a:xfrm>
                <a:prstGeom prst="cube">
                  <a:avLst>
                    <a:gd name="adj" fmla="val 14063"/>
                  </a:avLst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" name="円/楕円 69"/>
                <p:cNvSpPr/>
                <p:nvPr/>
              </p:nvSpPr>
              <p:spPr>
                <a:xfrm>
                  <a:off x="1643042" y="1857364"/>
                  <a:ext cx="571504" cy="571504"/>
                </a:xfrm>
                <a:prstGeom prst="ellipse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000" dirty="0" smtClean="0"/>
                    <a:t>CPU</a:t>
                  </a:r>
                  <a:endParaRPr kumimoji="1" lang="ja-JP" altLang="en-US" sz="1000" dirty="0"/>
                </a:p>
              </p:txBody>
            </p:sp>
            <p:sp>
              <p:nvSpPr>
                <p:cNvPr id="71" name="円/楕円 70"/>
                <p:cNvSpPr/>
                <p:nvPr/>
              </p:nvSpPr>
              <p:spPr>
                <a:xfrm>
                  <a:off x="2285984" y="1857364"/>
                  <a:ext cx="571504" cy="571504"/>
                </a:xfrm>
                <a:prstGeom prst="ellipse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000" dirty="0" smtClean="0"/>
                    <a:t>CPU</a:t>
                  </a:r>
                  <a:endParaRPr kumimoji="1" lang="ja-JP" altLang="en-US" sz="1000" dirty="0"/>
                </a:p>
              </p:txBody>
            </p:sp>
          </p:grpSp>
          <p:sp>
            <p:nvSpPr>
              <p:cNvPr id="68" name="正方形/長方形 67"/>
              <p:cNvSpPr/>
              <p:nvPr/>
            </p:nvSpPr>
            <p:spPr>
              <a:xfrm>
                <a:off x="1500166" y="4357694"/>
                <a:ext cx="928694" cy="28575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/>
                  <a:t>Dispatcher</a:t>
                </a:r>
                <a:endParaRPr kumimoji="1" lang="ja-JP" altLang="en-US" sz="1000" dirty="0"/>
              </a:p>
            </p:txBody>
          </p:sp>
        </p:grpSp>
        <p:cxnSp>
          <p:nvCxnSpPr>
            <p:cNvPr id="65" name="直線矢印コネクタ 64"/>
            <p:cNvCxnSpPr/>
            <p:nvPr/>
          </p:nvCxnSpPr>
          <p:spPr>
            <a:xfrm rot="16200000" flipH="1">
              <a:off x="1732339" y="4196958"/>
              <a:ext cx="142876" cy="3214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矢印コネクタ 65"/>
            <p:cNvCxnSpPr/>
            <p:nvPr/>
          </p:nvCxnSpPr>
          <p:spPr>
            <a:xfrm rot="5400000">
              <a:off x="2053811" y="4196959"/>
              <a:ext cx="142876" cy="3214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正方形/長方形 71"/>
          <p:cNvSpPr/>
          <p:nvPr/>
        </p:nvSpPr>
        <p:spPr>
          <a:xfrm>
            <a:off x="5786446" y="3643314"/>
            <a:ext cx="214314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正方形/長方形 72"/>
          <p:cNvSpPr/>
          <p:nvPr/>
        </p:nvSpPr>
        <p:spPr>
          <a:xfrm>
            <a:off x="6072198" y="3643314"/>
            <a:ext cx="214314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正方形/長方形 73"/>
          <p:cNvSpPr/>
          <p:nvPr/>
        </p:nvSpPr>
        <p:spPr>
          <a:xfrm>
            <a:off x="6357950" y="3643314"/>
            <a:ext cx="214314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5" name="グループ化 74"/>
          <p:cNvGrpSpPr/>
          <p:nvPr/>
        </p:nvGrpSpPr>
        <p:grpSpPr>
          <a:xfrm>
            <a:off x="7000892" y="2214554"/>
            <a:ext cx="1785950" cy="2143140"/>
            <a:chOff x="1214414" y="3286124"/>
            <a:chExt cx="1785950" cy="2143140"/>
          </a:xfrm>
        </p:grpSpPr>
        <p:grpSp>
          <p:nvGrpSpPr>
            <p:cNvPr id="76" name="グループ化 68"/>
            <p:cNvGrpSpPr/>
            <p:nvPr/>
          </p:nvGrpSpPr>
          <p:grpSpPr>
            <a:xfrm>
              <a:off x="1214414" y="3286124"/>
              <a:ext cx="1785950" cy="2143140"/>
              <a:chOff x="1214414" y="3214686"/>
              <a:chExt cx="1785950" cy="2143140"/>
            </a:xfrm>
          </p:grpSpPr>
          <p:grpSp>
            <p:nvGrpSpPr>
              <p:cNvPr id="79" name="グループ化 47"/>
              <p:cNvGrpSpPr/>
              <p:nvPr/>
            </p:nvGrpSpPr>
            <p:grpSpPr>
              <a:xfrm>
                <a:off x="1214414" y="3214686"/>
                <a:ext cx="1785950" cy="2143140"/>
                <a:chOff x="1500166" y="1428736"/>
                <a:chExt cx="1785950" cy="2143140"/>
              </a:xfrm>
            </p:grpSpPr>
            <p:sp>
              <p:nvSpPr>
                <p:cNvPr id="81" name="直方体 48"/>
                <p:cNvSpPr/>
                <p:nvPr/>
              </p:nvSpPr>
              <p:spPr>
                <a:xfrm>
                  <a:off x="1500166" y="1428736"/>
                  <a:ext cx="1785950" cy="2143140"/>
                </a:xfrm>
                <a:prstGeom prst="cube">
                  <a:avLst>
                    <a:gd name="adj" fmla="val 14063"/>
                  </a:avLst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2" name="円/楕円 81"/>
                <p:cNvSpPr/>
                <p:nvPr/>
              </p:nvSpPr>
              <p:spPr>
                <a:xfrm>
                  <a:off x="1643042" y="1857364"/>
                  <a:ext cx="571504" cy="571504"/>
                </a:xfrm>
                <a:prstGeom prst="ellipse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000" dirty="0" smtClean="0"/>
                    <a:t>CPU</a:t>
                  </a:r>
                  <a:endParaRPr kumimoji="1" lang="ja-JP" altLang="en-US" sz="1000" dirty="0"/>
                </a:p>
              </p:txBody>
            </p:sp>
            <p:sp>
              <p:nvSpPr>
                <p:cNvPr id="83" name="円/楕円 82"/>
                <p:cNvSpPr/>
                <p:nvPr/>
              </p:nvSpPr>
              <p:spPr>
                <a:xfrm>
                  <a:off x="2285984" y="1857364"/>
                  <a:ext cx="571504" cy="571504"/>
                </a:xfrm>
                <a:prstGeom prst="ellipse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000" dirty="0" smtClean="0"/>
                    <a:t>CPU</a:t>
                  </a:r>
                  <a:endParaRPr kumimoji="1" lang="ja-JP" altLang="en-US" sz="1000" dirty="0"/>
                </a:p>
              </p:txBody>
            </p:sp>
          </p:grpSp>
          <p:sp>
            <p:nvSpPr>
              <p:cNvPr id="80" name="正方形/長方形 79"/>
              <p:cNvSpPr/>
              <p:nvPr/>
            </p:nvSpPr>
            <p:spPr>
              <a:xfrm>
                <a:off x="1500166" y="4357694"/>
                <a:ext cx="928694" cy="28575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/>
                  <a:t>Dispatcher</a:t>
                </a:r>
                <a:endParaRPr kumimoji="1" lang="ja-JP" altLang="en-US" sz="1000" dirty="0"/>
              </a:p>
            </p:txBody>
          </p:sp>
        </p:grpSp>
        <p:cxnSp>
          <p:nvCxnSpPr>
            <p:cNvPr id="77" name="直線矢印コネクタ 76"/>
            <p:cNvCxnSpPr/>
            <p:nvPr/>
          </p:nvCxnSpPr>
          <p:spPr>
            <a:xfrm rot="16200000" flipH="1">
              <a:off x="1732339" y="4196958"/>
              <a:ext cx="142876" cy="3214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矢印コネクタ 77"/>
            <p:cNvCxnSpPr/>
            <p:nvPr/>
          </p:nvCxnSpPr>
          <p:spPr>
            <a:xfrm rot="5400000">
              <a:off x="2053811" y="4196959"/>
              <a:ext cx="142876" cy="3214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正方形/長方形 83"/>
          <p:cNvSpPr/>
          <p:nvPr/>
        </p:nvSpPr>
        <p:spPr>
          <a:xfrm>
            <a:off x="7358082" y="3643314"/>
            <a:ext cx="214314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正方形/長方形 84"/>
          <p:cNvSpPr/>
          <p:nvPr/>
        </p:nvSpPr>
        <p:spPr>
          <a:xfrm>
            <a:off x="7643834" y="3643314"/>
            <a:ext cx="214314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正方形/長方形 85"/>
          <p:cNvSpPr/>
          <p:nvPr/>
        </p:nvSpPr>
        <p:spPr>
          <a:xfrm>
            <a:off x="7929586" y="3643314"/>
            <a:ext cx="214314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4" name="直線矢印コネクタ 103"/>
          <p:cNvCxnSpPr>
            <a:endCxn id="7" idx="0"/>
          </p:cNvCxnSpPr>
          <p:nvPr/>
        </p:nvCxnSpPr>
        <p:spPr>
          <a:xfrm rot="5400000">
            <a:off x="4738689" y="5512608"/>
            <a:ext cx="30956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グループ化 68"/>
          <p:cNvGrpSpPr/>
          <p:nvPr/>
        </p:nvGrpSpPr>
        <p:grpSpPr>
          <a:xfrm>
            <a:off x="5572132" y="4714884"/>
            <a:ext cx="1419236" cy="1357322"/>
            <a:chOff x="1285852" y="3214686"/>
            <a:chExt cx="1419236" cy="1357322"/>
          </a:xfrm>
        </p:grpSpPr>
        <p:sp>
          <p:nvSpPr>
            <p:cNvPr id="107" name="直方体 48"/>
            <p:cNvSpPr/>
            <p:nvPr/>
          </p:nvSpPr>
          <p:spPr>
            <a:xfrm>
              <a:off x="1285852" y="3214686"/>
              <a:ext cx="1419236" cy="1357322"/>
            </a:xfrm>
            <a:prstGeom prst="cube">
              <a:avLst>
                <a:gd name="adj" fmla="val 14063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正方形/長方形 107"/>
            <p:cNvSpPr/>
            <p:nvPr/>
          </p:nvSpPr>
          <p:spPr>
            <a:xfrm>
              <a:off x="1419204" y="3571876"/>
              <a:ext cx="928694" cy="28575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I/O Server</a:t>
              </a:r>
              <a:endParaRPr kumimoji="1" lang="ja-JP" altLang="en-US" sz="1000" dirty="0"/>
            </a:p>
          </p:txBody>
        </p:sp>
      </p:grpSp>
      <p:sp>
        <p:nvSpPr>
          <p:cNvPr id="109" name="フローチャート : 磁気ディスク 108"/>
          <p:cNvSpPr/>
          <p:nvPr/>
        </p:nvSpPr>
        <p:spPr>
          <a:xfrm>
            <a:off x="5705484" y="5500702"/>
            <a:ext cx="928694" cy="500066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Disk</a:t>
            </a:r>
            <a:endParaRPr kumimoji="1" lang="ja-JP" altLang="en-US" sz="1200" dirty="0"/>
          </a:p>
        </p:txBody>
      </p:sp>
      <p:cxnSp>
        <p:nvCxnSpPr>
          <p:cNvPr id="110" name="直線矢印コネクタ 109"/>
          <p:cNvCxnSpPr>
            <a:endCxn id="109" idx="0"/>
          </p:cNvCxnSpPr>
          <p:nvPr/>
        </p:nvCxnSpPr>
        <p:spPr>
          <a:xfrm rot="5400000">
            <a:off x="6015049" y="5512608"/>
            <a:ext cx="30956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1" name="グループ化 68"/>
          <p:cNvGrpSpPr/>
          <p:nvPr/>
        </p:nvGrpSpPr>
        <p:grpSpPr>
          <a:xfrm>
            <a:off x="6867540" y="4714884"/>
            <a:ext cx="1419236" cy="1357322"/>
            <a:chOff x="1285852" y="3214686"/>
            <a:chExt cx="1419236" cy="1357322"/>
          </a:xfrm>
        </p:grpSpPr>
        <p:sp>
          <p:nvSpPr>
            <p:cNvPr id="112" name="直方体 48"/>
            <p:cNvSpPr/>
            <p:nvPr/>
          </p:nvSpPr>
          <p:spPr>
            <a:xfrm>
              <a:off x="1285852" y="3214686"/>
              <a:ext cx="1419236" cy="1357322"/>
            </a:xfrm>
            <a:prstGeom prst="cube">
              <a:avLst>
                <a:gd name="adj" fmla="val 14063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正方形/長方形 112"/>
            <p:cNvSpPr/>
            <p:nvPr/>
          </p:nvSpPr>
          <p:spPr>
            <a:xfrm>
              <a:off x="1419204" y="3571876"/>
              <a:ext cx="928694" cy="28575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I/O Server</a:t>
              </a:r>
              <a:endParaRPr kumimoji="1" lang="ja-JP" altLang="en-US" sz="1000" dirty="0"/>
            </a:p>
          </p:txBody>
        </p:sp>
      </p:grpSp>
      <p:sp>
        <p:nvSpPr>
          <p:cNvPr id="114" name="フローチャート : 磁気ディスク 113"/>
          <p:cNvSpPr/>
          <p:nvPr/>
        </p:nvSpPr>
        <p:spPr>
          <a:xfrm>
            <a:off x="7000892" y="5500702"/>
            <a:ext cx="928694" cy="500066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Disk</a:t>
            </a:r>
            <a:endParaRPr kumimoji="1" lang="ja-JP" altLang="en-US" sz="1200" dirty="0"/>
          </a:p>
        </p:txBody>
      </p:sp>
      <p:cxnSp>
        <p:nvCxnSpPr>
          <p:cNvPr id="115" name="直線矢印コネクタ 114"/>
          <p:cNvCxnSpPr>
            <a:endCxn id="114" idx="0"/>
          </p:cNvCxnSpPr>
          <p:nvPr/>
        </p:nvCxnSpPr>
        <p:spPr>
          <a:xfrm rot="5400000">
            <a:off x="7310457" y="5512608"/>
            <a:ext cx="30956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線矢印コネクタ 116"/>
          <p:cNvCxnSpPr>
            <a:stCxn id="60" idx="2"/>
          </p:cNvCxnSpPr>
          <p:nvPr/>
        </p:nvCxnSpPr>
        <p:spPr>
          <a:xfrm rot="16200000" flipH="1">
            <a:off x="4214810" y="4393413"/>
            <a:ext cx="78581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線矢印コネクタ 118"/>
          <p:cNvCxnSpPr>
            <a:stCxn id="72" idx="2"/>
          </p:cNvCxnSpPr>
          <p:nvPr/>
        </p:nvCxnSpPr>
        <p:spPr>
          <a:xfrm rot="5400000">
            <a:off x="5000628" y="4179099"/>
            <a:ext cx="785818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矢印コネクタ 120"/>
          <p:cNvCxnSpPr>
            <a:stCxn id="84" idx="2"/>
          </p:cNvCxnSpPr>
          <p:nvPr/>
        </p:nvCxnSpPr>
        <p:spPr>
          <a:xfrm rot="5400000">
            <a:off x="5786446" y="3393281"/>
            <a:ext cx="785818" cy="25717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矢印コネクタ 122"/>
          <p:cNvCxnSpPr>
            <a:stCxn id="61" idx="2"/>
          </p:cNvCxnSpPr>
          <p:nvPr/>
        </p:nvCxnSpPr>
        <p:spPr>
          <a:xfrm rot="16200000" flipH="1">
            <a:off x="4995866" y="3898109"/>
            <a:ext cx="785818" cy="1562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矢印コネクタ 124"/>
          <p:cNvCxnSpPr>
            <a:stCxn id="73" idx="2"/>
          </p:cNvCxnSpPr>
          <p:nvPr/>
        </p:nvCxnSpPr>
        <p:spPr>
          <a:xfrm rot="5400000">
            <a:off x="5781684" y="4674403"/>
            <a:ext cx="785818" cy="95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矢印コネクタ 126"/>
          <p:cNvCxnSpPr>
            <a:stCxn id="85" idx="2"/>
          </p:cNvCxnSpPr>
          <p:nvPr/>
        </p:nvCxnSpPr>
        <p:spPr>
          <a:xfrm rot="5400000">
            <a:off x="6567502" y="3888585"/>
            <a:ext cx="785818" cy="1581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矢印コネクタ 128"/>
          <p:cNvCxnSpPr>
            <a:stCxn id="62" idx="2"/>
          </p:cNvCxnSpPr>
          <p:nvPr/>
        </p:nvCxnSpPr>
        <p:spPr>
          <a:xfrm rot="16200000" flipH="1">
            <a:off x="5786446" y="3393281"/>
            <a:ext cx="785818" cy="25717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矢印コネクタ 130"/>
          <p:cNvCxnSpPr>
            <a:stCxn id="74" idx="2"/>
          </p:cNvCxnSpPr>
          <p:nvPr/>
        </p:nvCxnSpPr>
        <p:spPr>
          <a:xfrm rot="16200000" flipH="1">
            <a:off x="6572264" y="4179099"/>
            <a:ext cx="785818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矢印コネクタ 134"/>
          <p:cNvCxnSpPr>
            <a:stCxn id="86" idx="2"/>
          </p:cNvCxnSpPr>
          <p:nvPr/>
        </p:nvCxnSpPr>
        <p:spPr>
          <a:xfrm rot="5400000">
            <a:off x="7358082" y="4393413"/>
            <a:ext cx="78581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テキスト ボックス 135"/>
          <p:cNvSpPr txBox="1"/>
          <p:nvPr/>
        </p:nvSpPr>
        <p:spPr>
          <a:xfrm>
            <a:off x="4357686" y="3857628"/>
            <a:ext cx="5084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Buffer</a:t>
            </a:r>
            <a:endParaRPr kumimoji="1" lang="ja-JP" altLang="en-US" sz="1000" dirty="0"/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5929322" y="3857628"/>
            <a:ext cx="5084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Buffer</a:t>
            </a:r>
            <a:endParaRPr kumimoji="1" lang="ja-JP" altLang="en-US" sz="1000" dirty="0"/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7492551" y="3857628"/>
            <a:ext cx="5084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Buffer</a:t>
            </a:r>
            <a:endParaRPr kumimoji="1" lang="ja-JP" altLang="en-US" sz="1000" dirty="0"/>
          </a:p>
        </p:txBody>
      </p:sp>
      <p:sp>
        <p:nvSpPr>
          <p:cNvPr id="141" name="右カーブ矢印 140"/>
          <p:cNvSpPr/>
          <p:nvPr/>
        </p:nvSpPr>
        <p:spPr>
          <a:xfrm>
            <a:off x="4000496" y="3857628"/>
            <a:ext cx="142876" cy="2857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2" name="右カーブ矢印 141"/>
          <p:cNvSpPr/>
          <p:nvPr/>
        </p:nvSpPr>
        <p:spPr>
          <a:xfrm>
            <a:off x="5572132" y="3857628"/>
            <a:ext cx="142876" cy="2857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3" name="右カーブ矢印 142"/>
          <p:cNvSpPr/>
          <p:nvPr/>
        </p:nvSpPr>
        <p:spPr>
          <a:xfrm>
            <a:off x="7143768" y="3857628"/>
            <a:ext cx="142876" cy="2857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提案</a:t>
            </a:r>
            <a:r>
              <a:rPr kumimoji="1" lang="en-US" altLang="ja-JP" dirty="0" smtClean="0"/>
              <a:t>: Gather</a:t>
            </a:r>
            <a:r>
              <a:rPr kumimoji="1" lang="ja-JP" altLang="en-US" dirty="0" smtClean="0"/>
              <a:t>フェーズ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アプリケーションからのリクエストを収集・バッファリング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システムコールは非同期で行われる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リクエストの内容は</a:t>
            </a:r>
            <a:r>
              <a:rPr kumimoji="1" lang="en-US" altLang="ja-JP" dirty="0" smtClean="0"/>
              <a:t>UNIX</a:t>
            </a:r>
            <a:r>
              <a:rPr kumimoji="1" lang="ja-JP" altLang="en-US" dirty="0" smtClean="0"/>
              <a:t>ドメインソケットを使用して、バックグラウンドでディスパッチャーに送信</a:t>
            </a:r>
            <a:endParaRPr kumimoji="1" lang="en-US" altLang="ja-JP" dirty="0" smtClean="0"/>
          </a:p>
          <a:p>
            <a:r>
              <a:rPr kumimoji="1" lang="ja-JP" altLang="en-US" dirty="0" smtClean="0"/>
              <a:t>バッファーは</a:t>
            </a:r>
            <a:r>
              <a:rPr kumimoji="1" lang="en-US" altLang="ja-JP" dirty="0" smtClean="0"/>
              <a:t>I/O</a:t>
            </a:r>
            <a:r>
              <a:rPr kumimoji="1" lang="ja-JP" altLang="en-US" dirty="0" smtClean="0"/>
              <a:t>ノードと同じ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数だけの</a:t>
            </a:r>
            <a:r>
              <a:rPr lang="ja-JP" altLang="en-US" dirty="0" smtClean="0"/>
              <a:t>サブバッファーに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分かれる</a:t>
            </a:r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  <p:grpSp>
        <p:nvGrpSpPr>
          <p:cNvPr id="6" name="グループ化 68"/>
          <p:cNvGrpSpPr/>
          <p:nvPr/>
        </p:nvGrpSpPr>
        <p:grpSpPr>
          <a:xfrm>
            <a:off x="6286512" y="4429132"/>
            <a:ext cx="1785950" cy="2143140"/>
            <a:chOff x="1214414" y="3214686"/>
            <a:chExt cx="1785950" cy="2143140"/>
          </a:xfrm>
        </p:grpSpPr>
        <p:grpSp>
          <p:nvGrpSpPr>
            <p:cNvPr id="9" name="グループ化 47"/>
            <p:cNvGrpSpPr/>
            <p:nvPr/>
          </p:nvGrpSpPr>
          <p:grpSpPr>
            <a:xfrm>
              <a:off x="1214414" y="3214686"/>
              <a:ext cx="1785950" cy="2143140"/>
              <a:chOff x="1500166" y="1428736"/>
              <a:chExt cx="1785950" cy="2143140"/>
            </a:xfrm>
          </p:grpSpPr>
          <p:sp>
            <p:nvSpPr>
              <p:cNvPr id="11" name="直方体 48"/>
              <p:cNvSpPr/>
              <p:nvPr/>
            </p:nvSpPr>
            <p:spPr>
              <a:xfrm>
                <a:off x="1500166" y="1428736"/>
                <a:ext cx="1785950" cy="2143140"/>
              </a:xfrm>
              <a:prstGeom prst="cube">
                <a:avLst>
                  <a:gd name="adj" fmla="val 14063"/>
                </a:avLst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2" name="円/楕円 11"/>
              <p:cNvSpPr/>
              <p:nvPr/>
            </p:nvSpPr>
            <p:spPr>
              <a:xfrm>
                <a:off x="1643042" y="1714488"/>
                <a:ext cx="571504" cy="571504"/>
              </a:xfrm>
              <a:prstGeom prst="ellips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/>
                  <a:t>CPU</a:t>
                </a:r>
                <a:endParaRPr kumimoji="1" lang="ja-JP" altLang="en-US" sz="1000" dirty="0"/>
              </a:p>
            </p:txBody>
          </p:sp>
          <p:sp>
            <p:nvSpPr>
              <p:cNvPr id="13" name="円/楕円 12"/>
              <p:cNvSpPr/>
              <p:nvPr/>
            </p:nvSpPr>
            <p:spPr>
              <a:xfrm>
                <a:off x="2285984" y="1714488"/>
                <a:ext cx="571504" cy="571504"/>
              </a:xfrm>
              <a:prstGeom prst="ellips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/>
                  <a:t>CPU</a:t>
                </a:r>
                <a:endParaRPr kumimoji="1" lang="ja-JP" altLang="en-US" sz="1000" dirty="0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500166" y="4357694"/>
              <a:ext cx="928694" cy="28575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Dispatcher</a:t>
              </a:r>
              <a:endParaRPr kumimoji="1" lang="ja-JP" altLang="en-US" sz="1000" dirty="0"/>
            </a:p>
          </p:txBody>
        </p:sp>
      </p:grpSp>
      <p:cxnSp>
        <p:nvCxnSpPr>
          <p:cNvPr id="7" name="直線矢印コネクタ 6"/>
          <p:cNvCxnSpPr/>
          <p:nvPr/>
        </p:nvCxnSpPr>
        <p:spPr>
          <a:xfrm rot="16200000" flipH="1">
            <a:off x="6804437" y="5339966"/>
            <a:ext cx="142876" cy="3214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rot="5400000">
            <a:off x="7125909" y="5339967"/>
            <a:ext cx="142876" cy="3214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6643702" y="5857892"/>
            <a:ext cx="214314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6929454" y="5857892"/>
            <a:ext cx="214314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7215206" y="5857892"/>
            <a:ext cx="214314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786578" y="6072206"/>
            <a:ext cx="5084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Buffer</a:t>
            </a:r>
            <a:endParaRPr kumimoji="1" lang="ja-JP" altLang="en-US" sz="1000" dirty="0"/>
          </a:p>
        </p:txBody>
      </p:sp>
      <p:sp>
        <p:nvSpPr>
          <p:cNvPr id="18" name="右カーブ矢印 17"/>
          <p:cNvSpPr/>
          <p:nvPr/>
        </p:nvSpPr>
        <p:spPr>
          <a:xfrm>
            <a:off x="6429388" y="6072206"/>
            <a:ext cx="142876" cy="2857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429388" y="5214950"/>
            <a:ext cx="11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read() or write()</a:t>
            </a:r>
            <a:endParaRPr kumimoji="1" lang="ja-JP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提案</a:t>
            </a:r>
            <a:r>
              <a:rPr kumimoji="1" lang="en-US" altLang="ja-JP" dirty="0" smtClean="0"/>
              <a:t>: Arrange</a:t>
            </a:r>
            <a:r>
              <a:rPr kumimoji="1" lang="ja-JP" altLang="en-US" dirty="0" smtClean="0"/>
              <a:t>フェーズ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サブバッファーのサイズが一定以上になるか、一定時間が経つと、並び替えが行われる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ソート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プロセス番号、インデックスの順に</a:t>
            </a:r>
            <a:r>
              <a:rPr kumimoji="1" lang="ja-JP" altLang="en-US" dirty="0" smtClean="0"/>
              <a:t>ソート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マージ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連続する要求は１つの要求にマージ</a:t>
            </a:r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6858016" y="5357826"/>
            <a:ext cx="285752" cy="8572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7143768" y="5357826"/>
            <a:ext cx="285752" cy="8572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429520" y="5357826"/>
            <a:ext cx="285752" cy="8572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965870" y="5643578"/>
            <a:ext cx="677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Buffer</a:t>
            </a:r>
            <a:endParaRPr kumimoji="1" lang="ja-JP" altLang="en-US" sz="1400" dirty="0"/>
          </a:p>
        </p:txBody>
      </p:sp>
      <p:sp>
        <p:nvSpPr>
          <p:cNvPr id="9" name="右カーブ矢印 8"/>
          <p:cNvSpPr/>
          <p:nvPr/>
        </p:nvSpPr>
        <p:spPr>
          <a:xfrm>
            <a:off x="6643701" y="5691204"/>
            <a:ext cx="190501" cy="38100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提案</a:t>
            </a:r>
            <a:r>
              <a:rPr kumimoji="1" lang="en-US" altLang="ja-JP" dirty="0" smtClean="0"/>
              <a:t>: Scatter</a:t>
            </a:r>
            <a:r>
              <a:rPr kumimoji="1" lang="ja-JP" altLang="en-US" dirty="0" smtClean="0"/>
              <a:t>フェーズ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Arrange</a:t>
            </a:r>
            <a:r>
              <a:rPr kumimoji="1" lang="ja-JP" altLang="en-US" dirty="0" smtClean="0"/>
              <a:t>フェーズで並び替えた要求を、対応する</a:t>
            </a:r>
            <a:r>
              <a:rPr kumimoji="1" lang="en-US" altLang="ja-JP" dirty="0" smtClean="0"/>
              <a:t>I/O</a:t>
            </a:r>
            <a:r>
              <a:rPr kumimoji="1" lang="ja-JP" altLang="en-US" dirty="0" smtClean="0"/>
              <a:t>サーバーに送信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現在の実装では</a:t>
            </a:r>
            <a:r>
              <a:rPr lang="en-US" altLang="ja-JP" dirty="0" smtClean="0"/>
              <a:t>TCP/IP</a:t>
            </a:r>
            <a:r>
              <a:rPr lang="ja-JP" altLang="en-US" dirty="0" smtClean="0"/>
              <a:t>を使用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  <p:grpSp>
        <p:nvGrpSpPr>
          <p:cNvPr id="5" name="グループ化 68"/>
          <p:cNvGrpSpPr/>
          <p:nvPr/>
        </p:nvGrpSpPr>
        <p:grpSpPr>
          <a:xfrm>
            <a:off x="4367210" y="4786322"/>
            <a:ext cx="1419236" cy="1357322"/>
            <a:chOff x="1285852" y="3214686"/>
            <a:chExt cx="1419236" cy="1357322"/>
          </a:xfrm>
        </p:grpSpPr>
        <p:sp>
          <p:nvSpPr>
            <p:cNvPr id="6" name="直方体 48"/>
            <p:cNvSpPr/>
            <p:nvPr/>
          </p:nvSpPr>
          <p:spPr>
            <a:xfrm>
              <a:off x="1285852" y="3214686"/>
              <a:ext cx="1419236" cy="1357322"/>
            </a:xfrm>
            <a:prstGeom prst="cube">
              <a:avLst>
                <a:gd name="adj" fmla="val 14063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1419204" y="3571876"/>
              <a:ext cx="928694" cy="28575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I/O Server</a:t>
              </a:r>
              <a:endParaRPr kumimoji="1" lang="ja-JP" altLang="en-US" sz="1000" dirty="0"/>
            </a:p>
          </p:txBody>
        </p:sp>
      </p:grpSp>
      <p:sp>
        <p:nvSpPr>
          <p:cNvPr id="8" name="フローチャート : 磁気ディスク 7"/>
          <p:cNvSpPr/>
          <p:nvPr/>
        </p:nvSpPr>
        <p:spPr>
          <a:xfrm>
            <a:off x="4500562" y="5572140"/>
            <a:ext cx="928694" cy="500066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Disk</a:t>
            </a:r>
            <a:endParaRPr kumimoji="1" lang="ja-JP" altLang="en-US" sz="1200" dirty="0"/>
          </a:p>
        </p:txBody>
      </p:sp>
      <p:sp>
        <p:nvSpPr>
          <p:cNvPr id="9" name="正方形/長方形 8"/>
          <p:cNvSpPr/>
          <p:nvPr/>
        </p:nvSpPr>
        <p:spPr>
          <a:xfrm>
            <a:off x="4286248" y="3714752"/>
            <a:ext cx="214314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4572000" y="3714752"/>
            <a:ext cx="214314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4857752" y="3714752"/>
            <a:ext cx="214314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5857884" y="3714752"/>
            <a:ext cx="214314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143636" y="3714752"/>
            <a:ext cx="214314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6429388" y="3714752"/>
            <a:ext cx="214314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7429520" y="3714752"/>
            <a:ext cx="214314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7715272" y="3714752"/>
            <a:ext cx="214314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8001024" y="3714752"/>
            <a:ext cx="214314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矢印コネクタ 17"/>
          <p:cNvCxnSpPr>
            <a:endCxn id="8" idx="0"/>
          </p:cNvCxnSpPr>
          <p:nvPr/>
        </p:nvCxnSpPr>
        <p:spPr>
          <a:xfrm rot="5400000">
            <a:off x="4810127" y="5584046"/>
            <a:ext cx="30956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グループ化 68"/>
          <p:cNvGrpSpPr/>
          <p:nvPr/>
        </p:nvGrpSpPr>
        <p:grpSpPr>
          <a:xfrm>
            <a:off x="5643570" y="4786322"/>
            <a:ext cx="1419236" cy="1357322"/>
            <a:chOff x="1285852" y="3214686"/>
            <a:chExt cx="1419236" cy="1357322"/>
          </a:xfrm>
        </p:grpSpPr>
        <p:sp>
          <p:nvSpPr>
            <p:cNvPr id="20" name="直方体 48"/>
            <p:cNvSpPr/>
            <p:nvPr/>
          </p:nvSpPr>
          <p:spPr>
            <a:xfrm>
              <a:off x="1285852" y="3214686"/>
              <a:ext cx="1419236" cy="1357322"/>
            </a:xfrm>
            <a:prstGeom prst="cube">
              <a:avLst>
                <a:gd name="adj" fmla="val 14063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1419204" y="3571876"/>
              <a:ext cx="928694" cy="28575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I/O Server</a:t>
              </a:r>
              <a:endParaRPr kumimoji="1" lang="ja-JP" altLang="en-US" sz="1000" dirty="0"/>
            </a:p>
          </p:txBody>
        </p:sp>
      </p:grpSp>
      <p:sp>
        <p:nvSpPr>
          <p:cNvPr id="22" name="フローチャート : 磁気ディスク 21"/>
          <p:cNvSpPr/>
          <p:nvPr/>
        </p:nvSpPr>
        <p:spPr>
          <a:xfrm>
            <a:off x="5776922" y="5572140"/>
            <a:ext cx="928694" cy="500066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Disk</a:t>
            </a:r>
            <a:endParaRPr kumimoji="1" lang="ja-JP" altLang="en-US" sz="1200" dirty="0"/>
          </a:p>
        </p:txBody>
      </p:sp>
      <p:cxnSp>
        <p:nvCxnSpPr>
          <p:cNvPr id="23" name="直線矢印コネクタ 22"/>
          <p:cNvCxnSpPr>
            <a:endCxn id="22" idx="0"/>
          </p:cNvCxnSpPr>
          <p:nvPr/>
        </p:nvCxnSpPr>
        <p:spPr>
          <a:xfrm rot="5400000">
            <a:off x="6086487" y="5584046"/>
            <a:ext cx="30956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グループ化 68"/>
          <p:cNvGrpSpPr/>
          <p:nvPr/>
        </p:nvGrpSpPr>
        <p:grpSpPr>
          <a:xfrm>
            <a:off x="6938978" y="4786322"/>
            <a:ext cx="1419236" cy="1357322"/>
            <a:chOff x="1285852" y="3214686"/>
            <a:chExt cx="1419236" cy="1357322"/>
          </a:xfrm>
        </p:grpSpPr>
        <p:sp>
          <p:nvSpPr>
            <p:cNvPr id="25" name="直方体 48"/>
            <p:cNvSpPr/>
            <p:nvPr/>
          </p:nvSpPr>
          <p:spPr>
            <a:xfrm>
              <a:off x="1285852" y="3214686"/>
              <a:ext cx="1419236" cy="1357322"/>
            </a:xfrm>
            <a:prstGeom prst="cube">
              <a:avLst>
                <a:gd name="adj" fmla="val 14063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1419204" y="3571876"/>
              <a:ext cx="928694" cy="28575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I/O Server</a:t>
              </a:r>
              <a:endParaRPr kumimoji="1" lang="ja-JP" altLang="en-US" sz="1000" dirty="0"/>
            </a:p>
          </p:txBody>
        </p:sp>
      </p:grpSp>
      <p:sp>
        <p:nvSpPr>
          <p:cNvPr id="27" name="フローチャート : 磁気ディスク 26"/>
          <p:cNvSpPr/>
          <p:nvPr/>
        </p:nvSpPr>
        <p:spPr>
          <a:xfrm>
            <a:off x="7072330" y="5572140"/>
            <a:ext cx="928694" cy="500066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Disk</a:t>
            </a:r>
            <a:endParaRPr kumimoji="1" lang="ja-JP" altLang="en-US" sz="1200" dirty="0"/>
          </a:p>
        </p:txBody>
      </p:sp>
      <p:cxnSp>
        <p:nvCxnSpPr>
          <p:cNvPr id="28" name="直線矢印コネクタ 27"/>
          <p:cNvCxnSpPr>
            <a:endCxn id="27" idx="0"/>
          </p:cNvCxnSpPr>
          <p:nvPr/>
        </p:nvCxnSpPr>
        <p:spPr>
          <a:xfrm rot="5400000">
            <a:off x="7381895" y="5584046"/>
            <a:ext cx="30956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>
            <a:stCxn id="9" idx="2"/>
          </p:cNvCxnSpPr>
          <p:nvPr/>
        </p:nvCxnSpPr>
        <p:spPr>
          <a:xfrm rot="16200000" flipH="1">
            <a:off x="4286248" y="4464851"/>
            <a:ext cx="78581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>
            <a:stCxn id="12" idx="2"/>
          </p:cNvCxnSpPr>
          <p:nvPr/>
        </p:nvCxnSpPr>
        <p:spPr>
          <a:xfrm rot="5400000">
            <a:off x="5072066" y="4250537"/>
            <a:ext cx="785818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>
            <a:stCxn id="15" idx="2"/>
          </p:cNvCxnSpPr>
          <p:nvPr/>
        </p:nvCxnSpPr>
        <p:spPr>
          <a:xfrm rot="5400000">
            <a:off x="5857884" y="3464719"/>
            <a:ext cx="785818" cy="25717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>
            <a:stCxn id="10" idx="2"/>
          </p:cNvCxnSpPr>
          <p:nvPr/>
        </p:nvCxnSpPr>
        <p:spPr>
          <a:xfrm rot="16200000" flipH="1">
            <a:off x="5067304" y="3969547"/>
            <a:ext cx="785818" cy="1562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>
            <a:stCxn id="13" idx="2"/>
          </p:cNvCxnSpPr>
          <p:nvPr/>
        </p:nvCxnSpPr>
        <p:spPr>
          <a:xfrm rot="5400000">
            <a:off x="5853122" y="4745841"/>
            <a:ext cx="785818" cy="95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>
            <a:stCxn id="16" idx="2"/>
          </p:cNvCxnSpPr>
          <p:nvPr/>
        </p:nvCxnSpPr>
        <p:spPr>
          <a:xfrm rot="5400000">
            <a:off x="6638940" y="3960023"/>
            <a:ext cx="785818" cy="1581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>
            <a:stCxn id="11" idx="2"/>
          </p:cNvCxnSpPr>
          <p:nvPr/>
        </p:nvCxnSpPr>
        <p:spPr>
          <a:xfrm rot="16200000" flipH="1">
            <a:off x="5857884" y="3464719"/>
            <a:ext cx="785818" cy="25717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>
            <a:stCxn id="14" idx="2"/>
          </p:cNvCxnSpPr>
          <p:nvPr/>
        </p:nvCxnSpPr>
        <p:spPr>
          <a:xfrm rot="16200000" flipH="1">
            <a:off x="6643702" y="4250537"/>
            <a:ext cx="785818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>
            <a:stCxn id="17" idx="2"/>
          </p:cNvCxnSpPr>
          <p:nvPr/>
        </p:nvCxnSpPr>
        <p:spPr>
          <a:xfrm rot="5400000">
            <a:off x="7429520" y="4464851"/>
            <a:ext cx="78581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4429124" y="3929066"/>
            <a:ext cx="5084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Buffer</a:t>
            </a:r>
            <a:endParaRPr kumimoji="1" lang="ja-JP" altLang="en-US" sz="10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000760" y="3929066"/>
            <a:ext cx="5084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Buffer</a:t>
            </a:r>
            <a:endParaRPr kumimoji="1" lang="ja-JP" altLang="en-US" sz="10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563989" y="3929066"/>
            <a:ext cx="5084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Buffer</a:t>
            </a:r>
            <a:endParaRPr kumimoji="1" lang="ja-JP" altLang="en-US" sz="1000" dirty="0"/>
          </a:p>
        </p:txBody>
      </p:sp>
      <p:sp>
        <p:nvSpPr>
          <p:cNvPr id="41" name="右カーブ矢印 40"/>
          <p:cNvSpPr/>
          <p:nvPr/>
        </p:nvSpPr>
        <p:spPr>
          <a:xfrm>
            <a:off x="4071934" y="3929066"/>
            <a:ext cx="142876" cy="2857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2" name="右カーブ矢印 41"/>
          <p:cNvSpPr/>
          <p:nvPr/>
        </p:nvSpPr>
        <p:spPr>
          <a:xfrm>
            <a:off x="5643570" y="3929066"/>
            <a:ext cx="142876" cy="2857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3" name="右カーブ矢印 42"/>
          <p:cNvSpPr/>
          <p:nvPr/>
        </p:nvSpPr>
        <p:spPr>
          <a:xfrm>
            <a:off x="7215206" y="3929066"/>
            <a:ext cx="142876" cy="2857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実装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Linux</a:t>
            </a:r>
            <a:r>
              <a:rPr lang="ja-JP" altLang="en-US" dirty="0" smtClean="0"/>
              <a:t>上に実装 </a:t>
            </a:r>
            <a:r>
              <a:rPr lang="en-US" altLang="ja-JP" dirty="0" smtClean="0"/>
              <a:t>(4000 lines of C/C++ </a:t>
            </a:r>
            <a:r>
              <a:rPr lang="en-US" altLang="ja-JP" dirty="0" smtClean="0"/>
              <a:t>code)</a:t>
            </a:r>
          </a:p>
          <a:p>
            <a:r>
              <a:rPr lang="ja-JP" altLang="en-US" dirty="0" smtClean="0"/>
              <a:t>主</a:t>
            </a:r>
            <a:r>
              <a:rPr lang="ja-JP" altLang="en-US" dirty="0" smtClean="0"/>
              <a:t>に</a:t>
            </a:r>
            <a:r>
              <a:rPr lang="en-US" altLang="ja-JP" dirty="0" smtClean="0"/>
              <a:t>3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コンポーネントからなる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システムコール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フックライブラリ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ディスパッチャー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I/O</a:t>
            </a:r>
            <a:r>
              <a:rPr lang="ja-JP" altLang="en-US" dirty="0" smtClean="0"/>
              <a:t>サーバー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  <p:grpSp>
        <p:nvGrpSpPr>
          <p:cNvPr id="5" name="グループ化 68"/>
          <p:cNvGrpSpPr/>
          <p:nvPr/>
        </p:nvGrpSpPr>
        <p:grpSpPr>
          <a:xfrm>
            <a:off x="4581524" y="5394974"/>
            <a:ext cx="1305697" cy="1248736"/>
            <a:chOff x="1285852" y="3214686"/>
            <a:chExt cx="1419236" cy="1357322"/>
          </a:xfrm>
        </p:grpSpPr>
        <p:sp>
          <p:nvSpPr>
            <p:cNvPr id="6" name="直方体 48"/>
            <p:cNvSpPr/>
            <p:nvPr/>
          </p:nvSpPr>
          <p:spPr>
            <a:xfrm>
              <a:off x="1285852" y="3214686"/>
              <a:ext cx="1419236" cy="1357322"/>
            </a:xfrm>
            <a:prstGeom prst="cube">
              <a:avLst>
                <a:gd name="adj" fmla="val 14063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1419204" y="3571876"/>
              <a:ext cx="928694" cy="28575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I/O Server</a:t>
              </a:r>
              <a:endParaRPr kumimoji="1" lang="ja-JP" altLang="en-US" sz="1000" dirty="0"/>
            </a:p>
          </p:txBody>
        </p:sp>
      </p:grpSp>
      <p:sp>
        <p:nvSpPr>
          <p:cNvPr id="8" name="フローチャート : 磁気ディスク 7"/>
          <p:cNvSpPr/>
          <p:nvPr/>
        </p:nvSpPr>
        <p:spPr>
          <a:xfrm>
            <a:off x="4714876" y="6112212"/>
            <a:ext cx="854398" cy="460060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Disk</a:t>
            </a:r>
            <a:endParaRPr kumimoji="1" lang="ja-JP" altLang="en-US" sz="1200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4143372" y="2957508"/>
            <a:ext cx="1643074" cy="1971689"/>
            <a:chOff x="1214414" y="3286124"/>
            <a:chExt cx="1785950" cy="2143140"/>
          </a:xfrm>
        </p:grpSpPr>
        <p:grpSp>
          <p:nvGrpSpPr>
            <p:cNvPr id="10" name="グループ化 68"/>
            <p:cNvGrpSpPr/>
            <p:nvPr/>
          </p:nvGrpSpPr>
          <p:grpSpPr>
            <a:xfrm>
              <a:off x="1214414" y="3286124"/>
              <a:ext cx="1785950" cy="2143140"/>
              <a:chOff x="1214414" y="3214686"/>
              <a:chExt cx="1785950" cy="2143140"/>
            </a:xfrm>
          </p:grpSpPr>
          <p:grpSp>
            <p:nvGrpSpPr>
              <p:cNvPr id="13" name="グループ化 47"/>
              <p:cNvGrpSpPr/>
              <p:nvPr/>
            </p:nvGrpSpPr>
            <p:grpSpPr>
              <a:xfrm>
                <a:off x="1214414" y="3214686"/>
                <a:ext cx="1785950" cy="2143140"/>
                <a:chOff x="1500166" y="1428736"/>
                <a:chExt cx="1785950" cy="2143140"/>
              </a:xfrm>
            </p:grpSpPr>
            <p:sp>
              <p:nvSpPr>
                <p:cNvPr id="15" name="直方体 48"/>
                <p:cNvSpPr/>
                <p:nvPr/>
              </p:nvSpPr>
              <p:spPr>
                <a:xfrm>
                  <a:off x="1500166" y="1428736"/>
                  <a:ext cx="1785950" cy="2143140"/>
                </a:xfrm>
                <a:prstGeom prst="cube">
                  <a:avLst>
                    <a:gd name="adj" fmla="val 14063"/>
                  </a:avLst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" name="円/楕円 15"/>
                <p:cNvSpPr/>
                <p:nvPr/>
              </p:nvSpPr>
              <p:spPr>
                <a:xfrm>
                  <a:off x="1643042" y="1857364"/>
                  <a:ext cx="571504" cy="571504"/>
                </a:xfrm>
                <a:prstGeom prst="ellipse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000" dirty="0" smtClean="0"/>
                    <a:t>CPU</a:t>
                  </a:r>
                  <a:endParaRPr kumimoji="1" lang="ja-JP" altLang="en-US" sz="1000" dirty="0"/>
                </a:p>
              </p:txBody>
            </p:sp>
            <p:sp>
              <p:nvSpPr>
                <p:cNvPr id="17" name="円/楕円 16"/>
                <p:cNvSpPr/>
                <p:nvPr/>
              </p:nvSpPr>
              <p:spPr>
                <a:xfrm>
                  <a:off x="2285984" y="1857364"/>
                  <a:ext cx="571504" cy="571504"/>
                </a:xfrm>
                <a:prstGeom prst="ellipse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000" dirty="0" smtClean="0"/>
                    <a:t>CPU</a:t>
                  </a:r>
                  <a:endParaRPr kumimoji="1" lang="ja-JP" altLang="en-US" sz="1000" dirty="0"/>
                </a:p>
              </p:txBody>
            </p:sp>
          </p:grpSp>
          <p:sp>
            <p:nvSpPr>
              <p:cNvPr id="14" name="正方形/長方形 13"/>
              <p:cNvSpPr/>
              <p:nvPr/>
            </p:nvSpPr>
            <p:spPr>
              <a:xfrm>
                <a:off x="1500166" y="4357694"/>
                <a:ext cx="928694" cy="28575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/>
                  <a:t>Dispatcher</a:t>
                </a:r>
                <a:endParaRPr kumimoji="1" lang="ja-JP" altLang="en-US" sz="1000" dirty="0"/>
              </a:p>
            </p:txBody>
          </p:sp>
        </p:grpSp>
        <p:cxnSp>
          <p:nvCxnSpPr>
            <p:cNvPr id="11" name="直線矢印コネクタ 10"/>
            <p:cNvCxnSpPr/>
            <p:nvPr/>
          </p:nvCxnSpPr>
          <p:spPr>
            <a:xfrm rot="16200000" flipH="1">
              <a:off x="1732339" y="4196958"/>
              <a:ext cx="142876" cy="3214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矢印コネクタ 11"/>
            <p:cNvCxnSpPr/>
            <p:nvPr/>
          </p:nvCxnSpPr>
          <p:spPr>
            <a:xfrm rot="5400000">
              <a:off x="2053811" y="4196959"/>
              <a:ext cx="142876" cy="3214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正方形/長方形 17"/>
          <p:cNvSpPr/>
          <p:nvPr/>
        </p:nvSpPr>
        <p:spPr>
          <a:xfrm>
            <a:off x="4500562" y="4266252"/>
            <a:ext cx="197169" cy="5915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4786314" y="4266252"/>
            <a:ext cx="197169" cy="5915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072066" y="4266252"/>
            <a:ext cx="197169" cy="5915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1" name="グループ化 20"/>
          <p:cNvGrpSpPr/>
          <p:nvPr/>
        </p:nvGrpSpPr>
        <p:grpSpPr>
          <a:xfrm>
            <a:off x="5715008" y="2957508"/>
            <a:ext cx="1643074" cy="1971689"/>
            <a:chOff x="1214414" y="3286124"/>
            <a:chExt cx="1785950" cy="2143140"/>
          </a:xfrm>
        </p:grpSpPr>
        <p:grpSp>
          <p:nvGrpSpPr>
            <p:cNvPr id="22" name="グループ化 68"/>
            <p:cNvGrpSpPr/>
            <p:nvPr/>
          </p:nvGrpSpPr>
          <p:grpSpPr>
            <a:xfrm>
              <a:off x="1214414" y="3286124"/>
              <a:ext cx="1785950" cy="2143140"/>
              <a:chOff x="1214414" y="3214686"/>
              <a:chExt cx="1785950" cy="2143140"/>
            </a:xfrm>
          </p:grpSpPr>
          <p:grpSp>
            <p:nvGrpSpPr>
              <p:cNvPr id="25" name="グループ化 47"/>
              <p:cNvGrpSpPr/>
              <p:nvPr/>
            </p:nvGrpSpPr>
            <p:grpSpPr>
              <a:xfrm>
                <a:off x="1214414" y="3214686"/>
                <a:ext cx="1785950" cy="2143140"/>
                <a:chOff x="1500166" y="1428736"/>
                <a:chExt cx="1785950" cy="2143140"/>
              </a:xfrm>
            </p:grpSpPr>
            <p:sp>
              <p:nvSpPr>
                <p:cNvPr id="27" name="直方体 48"/>
                <p:cNvSpPr/>
                <p:nvPr/>
              </p:nvSpPr>
              <p:spPr>
                <a:xfrm>
                  <a:off x="1500166" y="1428736"/>
                  <a:ext cx="1785950" cy="2143140"/>
                </a:xfrm>
                <a:prstGeom prst="cube">
                  <a:avLst>
                    <a:gd name="adj" fmla="val 14063"/>
                  </a:avLst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" name="円/楕円 27"/>
                <p:cNvSpPr/>
                <p:nvPr/>
              </p:nvSpPr>
              <p:spPr>
                <a:xfrm>
                  <a:off x="1643042" y="1857364"/>
                  <a:ext cx="571504" cy="571504"/>
                </a:xfrm>
                <a:prstGeom prst="ellipse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000" dirty="0" smtClean="0"/>
                    <a:t>CPU</a:t>
                  </a:r>
                  <a:endParaRPr kumimoji="1" lang="ja-JP" altLang="en-US" sz="1000" dirty="0"/>
                </a:p>
              </p:txBody>
            </p:sp>
            <p:sp>
              <p:nvSpPr>
                <p:cNvPr id="29" name="円/楕円 28"/>
                <p:cNvSpPr/>
                <p:nvPr/>
              </p:nvSpPr>
              <p:spPr>
                <a:xfrm>
                  <a:off x="2285984" y="1857364"/>
                  <a:ext cx="571504" cy="571504"/>
                </a:xfrm>
                <a:prstGeom prst="ellipse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000" dirty="0" smtClean="0"/>
                    <a:t>CPU</a:t>
                  </a:r>
                  <a:endParaRPr kumimoji="1" lang="ja-JP" altLang="en-US" sz="1000" dirty="0"/>
                </a:p>
              </p:txBody>
            </p:sp>
          </p:grpSp>
          <p:sp>
            <p:nvSpPr>
              <p:cNvPr id="26" name="正方形/長方形 25"/>
              <p:cNvSpPr/>
              <p:nvPr/>
            </p:nvSpPr>
            <p:spPr>
              <a:xfrm>
                <a:off x="1500166" y="4357694"/>
                <a:ext cx="928694" cy="28575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/>
                  <a:t>Dispatcher</a:t>
                </a:r>
                <a:endParaRPr kumimoji="1" lang="ja-JP" altLang="en-US" sz="1000" dirty="0"/>
              </a:p>
            </p:txBody>
          </p:sp>
        </p:grpSp>
        <p:cxnSp>
          <p:nvCxnSpPr>
            <p:cNvPr id="23" name="直線矢印コネクタ 22"/>
            <p:cNvCxnSpPr/>
            <p:nvPr/>
          </p:nvCxnSpPr>
          <p:spPr>
            <a:xfrm rot="16200000" flipH="1">
              <a:off x="1732339" y="4196958"/>
              <a:ext cx="142876" cy="3214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矢印コネクタ 23"/>
            <p:cNvCxnSpPr/>
            <p:nvPr/>
          </p:nvCxnSpPr>
          <p:spPr>
            <a:xfrm rot="5400000">
              <a:off x="2053811" y="4196959"/>
              <a:ext cx="142876" cy="3214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正方形/長方形 29"/>
          <p:cNvSpPr/>
          <p:nvPr/>
        </p:nvSpPr>
        <p:spPr>
          <a:xfrm>
            <a:off x="6072198" y="4266252"/>
            <a:ext cx="197169" cy="5915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6357950" y="4266252"/>
            <a:ext cx="197169" cy="5915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6643702" y="4266252"/>
            <a:ext cx="197169" cy="5915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3" name="グループ化 32"/>
          <p:cNvGrpSpPr/>
          <p:nvPr/>
        </p:nvGrpSpPr>
        <p:grpSpPr>
          <a:xfrm>
            <a:off x="7286644" y="2957508"/>
            <a:ext cx="1643074" cy="1971689"/>
            <a:chOff x="1214414" y="3286124"/>
            <a:chExt cx="1785950" cy="2143140"/>
          </a:xfrm>
        </p:grpSpPr>
        <p:grpSp>
          <p:nvGrpSpPr>
            <p:cNvPr id="34" name="グループ化 68"/>
            <p:cNvGrpSpPr/>
            <p:nvPr/>
          </p:nvGrpSpPr>
          <p:grpSpPr>
            <a:xfrm>
              <a:off x="1214414" y="3286124"/>
              <a:ext cx="1785950" cy="2143140"/>
              <a:chOff x="1214414" y="3214686"/>
              <a:chExt cx="1785950" cy="2143140"/>
            </a:xfrm>
          </p:grpSpPr>
          <p:grpSp>
            <p:nvGrpSpPr>
              <p:cNvPr id="37" name="グループ化 47"/>
              <p:cNvGrpSpPr/>
              <p:nvPr/>
            </p:nvGrpSpPr>
            <p:grpSpPr>
              <a:xfrm>
                <a:off x="1214414" y="3214686"/>
                <a:ext cx="1785950" cy="2143140"/>
                <a:chOff x="1500166" y="1428736"/>
                <a:chExt cx="1785950" cy="2143140"/>
              </a:xfrm>
            </p:grpSpPr>
            <p:sp>
              <p:nvSpPr>
                <p:cNvPr id="39" name="直方体 48"/>
                <p:cNvSpPr/>
                <p:nvPr/>
              </p:nvSpPr>
              <p:spPr>
                <a:xfrm>
                  <a:off x="1500166" y="1428736"/>
                  <a:ext cx="1785950" cy="2143140"/>
                </a:xfrm>
                <a:prstGeom prst="cube">
                  <a:avLst>
                    <a:gd name="adj" fmla="val 14063"/>
                  </a:avLst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" name="円/楕円 39"/>
                <p:cNvSpPr/>
                <p:nvPr/>
              </p:nvSpPr>
              <p:spPr>
                <a:xfrm>
                  <a:off x="1643042" y="1857364"/>
                  <a:ext cx="571504" cy="571504"/>
                </a:xfrm>
                <a:prstGeom prst="ellipse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000" dirty="0" smtClean="0"/>
                    <a:t>CPU</a:t>
                  </a:r>
                  <a:endParaRPr kumimoji="1" lang="ja-JP" altLang="en-US" sz="1000" dirty="0"/>
                </a:p>
              </p:txBody>
            </p:sp>
            <p:sp>
              <p:nvSpPr>
                <p:cNvPr id="41" name="円/楕円 40"/>
                <p:cNvSpPr/>
                <p:nvPr/>
              </p:nvSpPr>
              <p:spPr>
                <a:xfrm>
                  <a:off x="2285984" y="1857364"/>
                  <a:ext cx="571504" cy="571504"/>
                </a:xfrm>
                <a:prstGeom prst="ellipse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000" dirty="0" smtClean="0"/>
                    <a:t>CPU</a:t>
                  </a:r>
                  <a:endParaRPr kumimoji="1" lang="ja-JP" altLang="en-US" sz="1000" dirty="0"/>
                </a:p>
              </p:txBody>
            </p:sp>
          </p:grpSp>
          <p:sp>
            <p:nvSpPr>
              <p:cNvPr id="38" name="正方形/長方形 37"/>
              <p:cNvSpPr/>
              <p:nvPr/>
            </p:nvSpPr>
            <p:spPr>
              <a:xfrm>
                <a:off x="1500166" y="4357694"/>
                <a:ext cx="928694" cy="28575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/>
                  <a:t>Dispatcher</a:t>
                </a:r>
                <a:endParaRPr kumimoji="1" lang="ja-JP" altLang="en-US" sz="1000" dirty="0"/>
              </a:p>
            </p:txBody>
          </p:sp>
        </p:grpSp>
        <p:cxnSp>
          <p:nvCxnSpPr>
            <p:cNvPr id="35" name="直線矢印コネクタ 34"/>
            <p:cNvCxnSpPr/>
            <p:nvPr/>
          </p:nvCxnSpPr>
          <p:spPr>
            <a:xfrm rot="16200000" flipH="1">
              <a:off x="1732339" y="4196958"/>
              <a:ext cx="142876" cy="3214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矢印コネクタ 35"/>
            <p:cNvCxnSpPr/>
            <p:nvPr/>
          </p:nvCxnSpPr>
          <p:spPr>
            <a:xfrm rot="5400000">
              <a:off x="2053811" y="4196959"/>
              <a:ext cx="142876" cy="3214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正方形/長方形 41"/>
          <p:cNvSpPr/>
          <p:nvPr/>
        </p:nvSpPr>
        <p:spPr>
          <a:xfrm>
            <a:off x="7643834" y="4266252"/>
            <a:ext cx="197169" cy="5915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>
            <a:off x="7929586" y="4266252"/>
            <a:ext cx="197169" cy="5915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8215338" y="4266252"/>
            <a:ext cx="197169" cy="5915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5" name="直線矢印コネクタ 44"/>
          <p:cNvCxnSpPr>
            <a:endCxn id="8" idx="0"/>
          </p:cNvCxnSpPr>
          <p:nvPr/>
        </p:nvCxnSpPr>
        <p:spPr>
          <a:xfrm rot="5400000">
            <a:off x="4993326" y="6078873"/>
            <a:ext cx="335442" cy="379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グループ化 68"/>
          <p:cNvGrpSpPr/>
          <p:nvPr/>
        </p:nvGrpSpPr>
        <p:grpSpPr>
          <a:xfrm>
            <a:off x="5857884" y="5394974"/>
            <a:ext cx="1305697" cy="1248736"/>
            <a:chOff x="1285852" y="3214686"/>
            <a:chExt cx="1419236" cy="1357322"/>
          </a:xfrm>
        </p:grpSpPr>
        <p:sp>
          <p:nvSpPr>
            <p:cNvPr id="47" name="直方体 48"/>
            <p:cNvSpPr/>
            <p:nvPr/>
          </p:nvSpPr>
          <p:spPr>
            <a:xfrm>
              <a:off x="1285852" y="3214686"/>
              <a:ext cx="1419236" cy="1357322"/>
            </a:xfrm>
            <a:prstGeom prst="cube">
              <a:avLst>
                <a:gd name="adj" fmla="val 14063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1419204" y="3571876"/>
              <a:ext cx="928694" cy="28575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I/O Server</a:t>
              </a:r>
              <a:endParaRPr kumimoji="1" lang="ja-JP" altLang="en-US" sz="1000" dirty="0"/>
            </a:p>
          </p:txBody>
        </p:sp>
      </p:grpSp>
      <p:sp>
        <p:nvSpPr>
          <p:cNvPr id="49" name="フローチャート : 磁気ディスク 48"/>
          <p:cNvSpPr/>
          <p:nvPr/>
        </p:nvSpPr>
        <p:spPr>
          <a:xfrm>
            <a:off x="5991236" y="6112212"/>
            <a:ext cx="854398" cy="460060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Disk</a:t>
            </a:r>
            <a:endParaRPr kumimoji="1" lang="ja-JP" altLang="en-US" sz="1200" dirty="0"/>
          </a:p>
        </p:txBody>
      </p:sp>
      <p:cxnSp>
        <p:nvCxnSpPr>
          <p:cNvPr id="50" name="直線矢印コネクタ 49"/>
          <p:cNvCxnSpPr>
            <a:endCxn id="49" idx="0"/>
          </p:cNvCxnSpPr>
          <p:nvPr/>
        </p:nvCxnSpPr>
        <p:spPr>
          <a:xfrm rot="5400000">
            <a:off x="6269686" y="6078873"/>
            <a:ext cx="335442" cy="379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グループ化 68"/>
          <p:cNvGrpSpPr/>
          <p:nvPr/>
        </p:nvGrpSpPr>
        <p:grpSpPr>
          <a:xfrm>
            <a:off x="7153292" y="5394974"/>
            <a:ext cx="1305697" cy="1248736"/>
            <a:chOff x="1285852" y="3214686"/>
            <a:chExt cx="1419236" cy="1357322"/>
          </a:xfrm>
        </p:grpSpPr>
        <p:sp>
          <p:nvSpPr>
            <p:cNvPr id="52" name="直方体 48"/>
            <p:cNvSpPr/>
            <p:nvPr/>
          </p:nvSpPr>
          <p:spPr>
            <a:xfrm>
              <a:off x="1285852" y="3214686"/>
              <a:ext cx="1419236" cy="1357322"/>
            </a:xfrm>
            <a:prstGeom prst="cube">
              <a:avLst>
                <a:gd name="adj" fmla="val 14063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1419204" y="3571876"/>
              <a:ext cx="928694" cy="28575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I/O Server</a:t>
              </a:r>
              <a:endParaRPr kumimoji="1" lang="ja-JP" altLang="en-US" sz="1000" dirty="0"/>
            </a:p>
          </p:txBody>
        </p:sp>
      </p:grpSp>
      <p:sp>
        <p:nvSpPr>
          <p:cNvPr id="54" name="フローチャート : 磁気ディスク 53"/>
          <p:cNvSpPr/>
          <p:nvPr/>
        </p:nvSpPr>
        <p:spPr>
          <a:xfrm>
            <a:off x="7286644" y="6112212"/>
            <a:ext cx="854398" cy="460060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Disk</a:t>
            </a:r>
            <a:endParaRPr kumimoji="1" lang="ja-JP" altLang="en-US" sz="1200" dirty="0"/>
          </a:p>
        </p:txBody>
      </p:sp>
      <p:cxnSp>
        <p:nvCxnSpPr>
          <p:cNvPr id="55" name="直線矢印コネクタ 54"/>
          <p:cNvCxnSpPr>
            <a:endCxn id="54" idx="0"/>
          </p:cNvCxnSpPr>
          <p:nvPr/>
        </p:nvCxnSpPr>
        <p:spPr>
          <a:xfrm rot="5400000">
            <a:off x="7565094" y="6078873"/>
            <a:ext cx="335442" cy="379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>
            <a:stCxn id="18" idx="2"/>
          </p:cNvCxnSpPr>
          <p:nvPr/>
        </p:nvCxnSpPr>
        <p:spPr>
          <a:xfrm rot="16200000" flipH="1">
            <a:off x="4496276" y="4960630"/>
            <a:ext cx="785819" cy="5800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>
            <a:stCxn id="30" idx="2"/>
          </p:cNvCxnSpPr>
          <p:nvPr/>
        </p:nvCxnSpPr>
        <p:spPr>
          <a:xfrm rot="5400000">
            <a:off x="5282094" y="4754888"/>
            <a:ext cx="785819" cy="9915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>
            <a:stCxn id="42" idx="2"/>
          </p:cNvCxnSpPr>
          <p:nvPr/>
        </p:nvCxnSpPr>
        <p:spPr>
          <a:xfrm rot="5400000">
            <a:off x="6067912" y="3969070"/>
            <a:ext cx="785819" cy="25631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>
            <a:stCxn id="19" idx="2"/>
          </p:cNvCxnSpPr>
          <p:nvPr/>
        </p:nvCxnSpPr>
        <p:spPr>
          <a:xfrm rot="16200000" flipH="1">
            <a:off x="5277332" y="4465326"/>
            <a:ext cx="785819" cy="15706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>
            <a:stCxn id="31" idx="2"/>
          </p:cNvCxnSpPr>
          <p:nvPr/>
        </p:nvCxnSpPr>
        <p:spPr>
          <a:xfrm rot="5400000">
            <a:off x="6063150" y="5250192"/>
            <a:ext cx="785819" cy="9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>
            <a:stCxn id="43" idx="2"/>
          </p:cNvCxnSpPr>
          <p:nvPr/>
        </p:nvCxnSpPr>
        <p:spPr>
          <a:xfrm rot="5400000">
            <a:off x="6848968" y="4464374"/>
            <a:ext cx="785819" cy="1572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>
            <a:stCxn id="20" idx="2"/>
          </p:cNvCxnSpPr>
          <p:nvPr/>
        </p:nvCxnSpPr>
        <p:spPr>
          <a:xfrm rot="16200000" flipH="1">
            <a:off x="6067912" y="3960498"/>
            <a:ext cx="785819" cy="25803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>
            <a:stCxn id="32" idx="2"/>
          </p:cNvCxnSpPr>
          <p:nvPr/>
        </p:nvCxnSpPr>
        <p:spPr>
          <a:xfrm rot="16200000" flipH="1">
            <a:off x="6853730" y="4746316"/>
            <a:ext cx="785819" cy="10087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>
            <a:stCxn id="44" idx="2"/>
          </p:cNvCxnSpPr>
          <p:nvPr/>
        </p:nvCxnSpPr>
        <p:spPr>
          <a:xfrm rot="5400000">
            <a:off x="7639548" y="4969202"/>
            <a:ext cx="785819" cy="5629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/>
          <p:cNvSpPr txBox="1"/>
          <p:nvPr/>
        </p:nvSpPr>
        <p:spPr>
          <a:xfrm>
            <a:off x="4643438" y="4448830"/>
            <a:ext cx="4677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/>
              <a:t>Buffer</a:t>
            </a:r>
            <a:endParaRPr kumimoji="1" lang="ja-JP" altLang="en-US" sz="10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6215074" y="4448830"/>
            <a:ext cx="4677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/>
              <a:t>Buffer</a:t>
            </a:r>
            <a:endParaRPr kumimoji="1" lang="ja-JP" altLang="en-US" sz="10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7778303" y="4448830"/>
            <a:ext cx="4677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/>
              <a:t>Buffer</a:t>
            </a:r>
            <a:endParaRPr kumimoji="1" lang="ja-JP" altLang="en-US" sz="1000" dirty="0"/>
          </a:p>
        </p:txBody>
      </p:sp>
      <p:sp>
        <p:nvSpPr>
          <p:cNvPr id="68" name="右カーブ矢印 67"/>
          <p:cNvSpPr/>
          <p:nvPr/>
        </p:nvSpPr>
        <p:spPr>
          <a:xfrm>
            <a:off x="4286248" y="4451992"/>
            <a:ext cx="131446" cy="26289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9" name="右カーブ矢印 68"/>
          <p:cNvSpPr/>
          <p:nvPr/>
        </p:nvSpPr>
        <p:spPr>
          <a:xfrm>
            <a:off x="5857884" y="4451992"/>
            <a:ext cx="131446" cy="26289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0" name="右カーブ矢印 69"/>
          <p:cNvSpPr/>
          <p:nvPr/>
        </p:nvSpPr>
        <p:spPr>
          <a:xfrm>
            <a:off x="7429520" y="4451992"/>
            <a:ext cx="131446" cy="26289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実装</a:t>
            </a:r>
            <a:r>
              <a:rPr kumimoji="1" lang="en-US" altLang="ja-JP" dirty="0" smtClean="0"/>
              <a:t>: </a:t>
            </a:r>
            <a:r>
              <a:rPr kumimoji="1" lang="ja-JP" altLang="en-US" dirty="0" smtClean="0"/>
              <a:t>システムコールフックライブラリ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85000" lnSpcReduction="20000"/>
          </a:bodyPr>
          <a:lstStyle/>
          <a:p>
            <a:r>
              <a:rPr kumimoji="1" lang="en-US" altLang="ja-JP" dirty="0" smtClean="0"/>
              <a:t>I/O</a:t>
            </a:r>
            <a:r>
              <a:rPr kumimoji="1" lang="ja-JP" altLang="en-US" dirty="0" smtClean="0"/>
              <a:t>関連のシステムコールをフックし、ユーザ空間でファイルシステムを実現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LD_PRELOAD</a:t>
            </a:r>
            <a:r>
              <a:rPr kumimoji="1" lang="ja-JP" altLang="en-US" dirty="0" smtClean="0"/>
              <a:t>環境変数にフック用のライブラリを指定して使用</a:t>
            </a:r>
            <a:endParaRPr kumimoji="1" lang="en-US" altLang="ja-JP" dirty="0" smtClean="0"/>
          </a:p>
          <a:p>
            <a:pPr lvl="2"/>
            <a:r>
              <a:rPr kumimoji="1" lang="en-US" altLang="ja-JP" dirty="0" smtClean="0"/>
              <a:t>$ LD_PRELOAD=</a:t>
            </a:r>
            <a:r>
              <a:rPr kumimoji="1" lang="en-US" altLang="ja-JP" dirty="0" err="1" smtClean="0"/>
              <a:t>hook.so</a:t>
            </a:r>
            <a:r>
              <a:rPr kumimoji="1" lang="en-US" altLang="ja-JP" dirty="0" smtClean="0"/>
              <a:t>   cat   gas:/some/file</a:t>
            </a:r>
          </a:p>
          <a:p>
            <a:r>
              <a:rPr lang="en-US" altLang="ja-JP" dirty="0" smtClean="0"/>
              <a:t>o</a:t>
            </a:r>
            <a:r>
              <a:rPr lang="en-US" altLang="ja-JP" dirty="0" smtClean="0"/>
              <a:t>pen()</a:t>
            </a:r>
            <a:r>
              <a:rPr lang="ja-JP" altLang="en-US" dirty="0" smtClean="0"/>
              <a:t>時にディスパッチャーに接続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“gas:”</a:t>
            </a:r>
            <a:r>
              <a:rPr lang="ja-JP" altLang="en-US" dirty="0" smtClean="0"/>
              <a:t>という</a:t>
            </a:r>
            <a:r>
              <a:rPr lang="en-US" altLang="ja-JP" dirty="0" smtClean="0"/>
              <a:t>prefix</a:t>
            </a:r>
            <a:r>
              <a:rPr lang="ja-JP" altLang="en-US" dirty="0" smtClean="0"/>
              <a:t>が付いている場合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UNIX </a:t>
            </a:r>
            <a:r>
              <a:rPr lang="ja-JP" altLang="en-US" dirty="0" smtClean="0"/>
              <a:t>ドメインソケット</a:t>
            </a:r>
            <a:endParaRPr lang="en-US" altLang="ja-JP" dirty="0" smtClean="0"/>
          </a:p>
          <a:p>
            <a:r>
              <a:rPr lang="en-US" altLang="ja-JP" dirty="0" smtClean="0"/>
              <a:t>I/O</a:t>
            </a:r>
            <a:r>
              <a:rPr lang="ja-JP" altLang="en-US" dirty="0" smtClean="0"/>
              <a:t>専用</a:t>
            </a:r>
            <a:r>
              <a:rPr lang="ja-JP" altLang="en-US" dirty="0" smtClean="0"/>
              <a:t>スレッドを用意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write(), read()</a:t>
            </a:r>
            <a:r>
              <a:rPr lang="ja-JP" altLang="en-US" dirty="0" smtClean="0"/>
              <a:t>が呼ばれた場合はそのリクエストを一時的にバッファリングし、バックグラウンドでディスパッチャーに内容を送信</a:t>
            </a:r>
            <a:endParaRPr lang="en-US" altLang="ja-JP" dirty="0" smtClean="0"/>
          </a:p>
          <a:p>
            <a:r>
              <a:rPr lang="en-US" altLang="ja-JP" dirty="0" smtClean="0"/>
              <a:t>c</a:t>
            </a:r>
            <a:r>
              <a:rPr lang="en-US" altLang="ja-JP" dirty="0" smtClean="0"/>
              <a:t>lose()</a:t>
            </a:r>
            <a:r>
              <a:rPr lang="ja-JP" altLang="en-US" dirty="0" smtClean="0"/>
              <a:t>すると、送信した全てのリクエストが</a:t>
            </a:r>
            <a:r>
              <a:rPr lang="en-US" altLang="ja-JP" dirty="0" smtClean="0"/>
              <a:t>I/O</a:t>
            </a:r>
            <a:r>
              <a:rPr lang="ja-JP" altLang="en-US" dirty="0" smtClean="0"/>
              <a:t>サーバーでディスクに反映されている事を保障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実装</a:t>
            </a:r>
            <a:r>
              <a:rPr kumimoji="1" lang="en-US" altLang="ja-JP" dirty="0" smtClean="0"/>
              <a:t>: </a:t>
            </a:r>
            <a:r>
              <a:rPr kumimoji="1" lang="ja-JP" altLang="en-US" dirty="0" smtClean="0"/>
              <a:t>ディスパッチャー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Gather</a:t>
            </a:r>
          </a:p>
          <a:p>
            <a:pPr lvl="1"/>
            <a:r>
              <a:rPr lang="en-US" altLang="ja-JP" dirty="0" smtClean="0"/>
              <a:t>UNIX</a:t>
            </a:r>
            <a:r>
              <a:rPr lang="ja-JP" altLang="en-US" dirty="0" smtClean="0"/>
              <a:t>ドメインソケットでプロセスからリクエストを受信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固定サイズのブロックにストライピング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リクエストのオフセットで、行き先サブバッファーを決定</a:t>
            </a:r>
            <a:endParaRPr lang="en-US" altLang="ja-JP" dirty="0" smtClean="0"/>
          </a:p>
          <a:p>
            <a:r>
              <a:rPr lang="en-US" altLang="ja-JP" dirty="0" smtClean="0"/>
              <a:t>Arrange</a:t>
            </a:r>
          </a:p>
          <a:p>
            <a:pPr lvl="1"/>
            <a:r>
              <a:rPr lang="ja-JP" altLang="en-US" dirty="0" smtClean="0"/>
              <a:t>並び替え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&amp; </a:t>
            </a:r>
            <a:r>
              <a:rPr kumimoji="1" lang="ja-JP" altLang="en-US" dirty="0" smtClean="0"/>
              <a:t>併合</a:t>
            </a:r>
            <a:endParaRPr kumimoji="1" lang="en-US" altLang="ja-JP" dirty="0" smtClean="0"/>
          </a:p>
          <a:p>
            <a:r>
              <a:rPr kumimoji="1" lang="en-US" altLang="ja-JP" dirty="0" smtClean="0"/>
              <a:t>Scatter</a:t>
            </a:r>
          </a:p>
          <a:p>
            <a:pPr lvl="1"/>
            <a:r>
              <a:rPr lang="ja-JP" altLang="en-US" dirty="0" smtClean="0"/>
              <a:t>サブバッファー</a:t>
            </a:r>
            <a:r>
              <a:rPr lang="ja-JP" altLang="en-US" dirty="0" smtClean="0"/>
              <a:t>が溢れると</a:t>
            </a:r>
            <a:r>
              <a:rPr lang="en-US" altLang="ja-JP" dirty="0" smtClean="0"/>
              <a:t>I/O</a:t>
            </a:r>
            <a:r>
              <a:rPr lang="ja-JP" altLang="en-US" dirty="0" smtClean="0"/>
              <a:t>サーバーに送信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タイマー</a:t>
            </a:r>
            <a:r>
              <a:rPr lang="ja-JP" altLang="en-US" dirty="0" smtClean="0"/>
              <a:t>管理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バッファー</a:t>
            </a:r>
            <a:r>
              <a:rPr lang="ja-JP" altLang="en-US" dirty="0" smtClean="0"/>
              <a:t>が空ではない状態で、ある程度時間が経過した時も、</a:t>
            </a:r>
            <a:r>
              <a:rPr lang="en-US" altLang="ja-JP" dirty="0" smtClean="0"/>
              <a:t>I/O</a:t>
            </a:r>
            <a:r>
              <a:rPr lang="ja-JP" altLang="en-US" dirty="0" smtClean="0"/>
              <a:t>サーバーにリクエストを送信</a:t>
            </a:r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実装</a:t>
            </a:r>
            <a:r>
              <a:rPr kumimoji="1" lang="en-US" altLang="ja-JP" dirty="0" smtClean="0"/>
              <a:t>: I/O</a:t>
            </a:r>
            <a:r>
              <a:rPr kumimoji="1" lang="ja-JP" altLang="en-US" dirty="0" smtClean="0"/>
              <a:t>サーバー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ディスパッチャーからのリクエストを受け取り、実際にディスクに書き込む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ディスク領域</a:t>
            </a:r>
            <a:r>
              <a:rPr lang="ja-JP" altLang="en-US" dirty="0" smtClean="0"/>
              <a:t>はブロック単位で管理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FCFS (First Come First Serve)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将来的には</a:t>
            </a:r>
            <a:r>
              <a:rPr lang="en-US" altLang="ja-JP" dirty="0" smtClean="0"/>
              <a:t>I/O</a:t>
            </a:r>
            <a:r>
              <a:rPr lang="ja-JP" altLang="en-US" dirty="0" smtClean="0"/>
              <a:t>サーバーサイドでのスケジューリングも行いたい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評価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Nas</a:t>
            </a:r>
            <a:r>
              <a:rPr kumimoji="1" lang="en-US" altLang="ja-JP" dirty="0" smtClean="0"/>
              <a:t> </a:t>
            </a:r>
            <a:r>
              <a:rPr kumimoji="1" lang="en-US" altLang="ja-JP" dirty="0" smtClean="0"/>
              <a:t>Parallel Benchmark 3.3 BTIO </a:t>
            </a:r>
            <a:r>
              <a:rPr kumimoji="1" lang="ja-JP" altLang="en-US" dirty="0" smtClean="0"/>
              <a:t>で評価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Fortran I/O </a:t>
            </a:r>
            <a:r>
              <a:rPr lang="ja-JP" altLang="en-US" dirty="0" smtClean="0"/>
              <a:t>モード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計算フェーズと</a:t>
            </a:r>
            <a:r>
              <a:rPr lang="en-US" altLang="ja-JP" dirty="0" smtClean="0"/>
              <a:t>I/O</a:t>
            </a:r>
            <a:r>
              <a:rPr lang="ja-JP" altLang="en-US" dirty="0" smtClean="0"/>
              <a:t>フェーズが交互に来る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I/O</a:t>
            </a:r>
            <a:r>
              <a:rPr kumimoji="1" lang="ja-JP" altLang="en-US" dirty="0" smtClean="0"/>
              <a:t>フェーズでは細かい</a:t>
            </a:r>
            <a:r>
              <a:rPr kumimoji="1" lang="en-US" altLang="ja-JP" dirty="0" smtClean="0"/>
              <a:t>I/O</a:t>
            </a:r>
            <a:r>
              <a:rPr kumimoji="1" lang="ja-JP" altLang="en-US" dirty="0" smtClean="0"/>
              <a:t>要求を各プロセスが大量に発行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実験環境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実験環境</a:t>
            </a:r>
            <a:r>
              <a:rPr lang="en-US" altLang="ja-JP" dirty="0" smtClean="0"/>
              <a:t>(</a:t>
            </a:r>
            <a:r>
              <a:rPr lang="ja-JP" altLang="en-US" dirty="0" smtClean="0"/>
              <a:t>８ノード、計算ノード 兼 </a:t>
            </a:r>
            <a:r>
              <a:rPr lang="en-US" altLang="ja-JP" dirty="0" smtClean="0"/>
              <a:t>I/O</a:t>
            </a:r>
            <a:r>
              <a:rPr lang="ja-JP" altLang="en-US" dirty="0" smtClean="0"/>
              <a:t>ノード</a:t>
            </a:r>
            <a:r>
              <a:rPr lang="en-US" altLang="ja-JP" dirty="0" smtClean="0"/>
              <a:t>)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571472" y="3857628"/>
          <a:ext cx="821537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2"/>
                <a:gridCol w="6143668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dirty="0" smtClean="0"/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CPU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 smtClean="0"/>
                        <a:t>AMD </a:t>
                      </a:r>
                      <a:r>
                        <a:rPr lang="en-US" altLang="ja-JP" dirty="0" err="1" smtClean="0"/>
                        <a:t>Opteron</a:t>
                      </a:r>
                      <a:r>
                        <a:rPr lang="en-US" altLang="ja-JP" dirty="0" smtClean="0"/>
                        <a:t> Processor 2212 HE (dual-core, 2.0GHz) * 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Memory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6GB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HDD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Serial ATA Disk (50.28 to 53.21 MB/sec)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Linux 2.6.18-8.1.8.el5 SMP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I/O Scheduler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CFQ (Completely Fair </a:t>
                      </a:r>
                      <a:r>
                        <a:rPr kumimoji="1" lang="en-US" altLang="ja-JP" dirty="0" err="1" smtClean="0"/>
                        <a:t>Queing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Compiler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Intel C Compiler version 10.0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00409" y="2157418"/>
            <a:ext cx="454342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テキスト ボックス 6"/>
          <p:cNvSpPr txBox="1"/>
          <p:nvPr/>
        </p:nvSpPr>
        <p:spPr>
          <a:xfrm>
            <a:off x="1000100" y="2500306"/>
            <a:ext cx="20441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- </a:t>
            </a:r>
            <a:r>
              <a:rPr lang="en-US" altLang="ja-JP" dirty="0" err="1" smtClean="0"/>
              <a:t>Myrinet</a:t>
            </a:r>
            <a:endParaRPr lang="en-US" altLang="ja-JP" dirty="0" smtClean="0"/>
          </a:p>
          <a:p>
            <a:r>
              <a:rPr lang="ja-JP" altLang="en-US" dirty="0" smtClean="0"/>
              <a:t>計算</a:t>
            </a:r>
            <a:r>
              <a:rPr lang="en-US" altLang="ja-JP" dirty="0" smtClean="0"/>
              <a:t>(MPI)</a:t>
            </a:r>
            <a:r>
              <a:rPr lang="ja-JP" altLang="en-US" dirty="0" smtClean="0"/>
              <a:t>用</a:t>
            </a:r>
            <a:endParaRPr lang="en-US" altLang="ja-JP" dirty="0" smtClean="0"/>
          </a:p>
          <a:p>
            <a:r>
              <a:rPr lang="en-US" altLang="ja-JP" dirty="0" smtClean="0"/>
              <a:t>- Ethernet</a:t>
            </a:r>
          </a:p>
          <a:p>
            <a:r>
              <a:rPr lang="ja-JP" altLang="en-US" dirty="0" smtClean="0"/>
              <a:t>ファイルシステム用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発表概要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話の</a:t>
            </a:r>
            <a:r>
              <a:rPr lang="ja-JP" altLang="en-US" dirty="0" smtClean="0"/>
              <a:t>流れ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背景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問題点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設計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実装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評価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まとめ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今後の課題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評価</a:t>
            </a:r>
            <a:r>
              <a:rPr kumimoji="1" lang="en-US" altLang="ja-JP" dirty="0" smtClean="0"/>
              <a:t>: </a:t>
            </a:r>
            <a:r>
              <a:rPr kumimoji="1" lang="ja-JP" altLang="en-US" dirty="0" smtClean="0"/>
              <a:t>他のＦＳとの比較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00174"/>
            <a:ext cx="8292761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評価</a:t>
            </a:r>
            <a:r>
              <a:rPr kumimoji="1" lang="en-US" altLang="ja-JP" dirty="0" smtClean="0"/>
              <a:t>: </a:t>
            </a:r>
            <a:r>
              <a:rPr kumimoji="1" lang="en-US" altLang="ja-JP" dirty="0" smtClean="0"/>
              <a:t>Arrange</a:t>
            </a:r>
            <a:r>
              <a:rPr kumimoji="1" lang="ja-JP" altLang="en-US" dirty="0" smtClean="0"/>
              <a:t>の影響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Arran</a:t>
            </a:r>
            <a:r>
              <a:rPr lang="en-US" altLang="ja-JP" dirty="0" smtClean="0"/>
              <a:t>ge</a:t>
            </a:r>
            <a:r>
              <a:rPr lang="ja-JP" altLang="en-US" dirty="0" smtClean="0"/>
              <a:t>した場合としない場合で、</a:t>
            </a:r>
            <a:r>
              <a:rPr lang="en-US" altLang="ja-JP" dirty="0" smtClean="0"/>
              <a:t>I/O</a:t>
            </a:r>
            <a:r>
              <a:rPr lang="ja-JP" altLang="en-US" dirty="0" smtClean="0"/>
              <a:t>サーバーでの</a:t>
            </a:r>
            <a:r>
              <a:rPr lang="en-US" altLang="ja-JP" dirty="0" err="1" smtClean="0"/>
              <a:t>lseek</a:t>
            </a:r>
            <a:r>
              <a:rPr lang="en-US" altLang="ja-JP" dirty="0" smtClean="0"/>
              <a:t>()</a:t>
            </a:r>
            <a:r>
              <a:rPr lang="ja-JP" altLang="en-US" dirty="0" smtClean="0"/>
              <a:t>回数、リクエスト数、総実行時間を比較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 </a:t>
            </a:r>
            <a:r>
              <a:rPr lang="en-US" altLang="ja-JP" dirty="0" smtClean="0"/>
              <a:t>BTIO Class C (6.4GB)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928662" y="3854729"/>
          <a:ext cx="7286676" cy="2431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669"/>
                <a:gridCol w="1821669"/>
                <a:gridCol w="1821669"/>
                <a:gridCol w="1821669"/>
              </a:tblGrid>
              <a:tr h="574403"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err="1" smtClean="0"/>
                        <a:t>Not</a:t>
                      </a:r>
                      <a:r>
                        <a:rPr kumimoji="1" lang="en-US" altLang="ja-JP" sz="2000" baseline="0" dirty="0" err="1" smtClean="0"/>
                        <a:t>Arrange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Arrange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Reduced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64004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# of </a:t>
                      </a:r>
                      <a:r>
                        <a:rPr kumimoji="1" lang="en-US" altLang="ja-JP" sz="2000" dirty="0" err="1" smtClean="0"/>
                        <a:t>lseek</a:t>
                      </a:r>
                      <a:r>
                        <a:rPr kumimoji="1" lang="en-US" altLang="ja-JP" sz="2000" dirty="0" smtClean="0"/>
                        <a:t>()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/>
                        <a:t>27801033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/>
                        <a:t>4374196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/>
                        <a:t>84.3%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# of </a:t>
                      </a:r>
                      <a:r>
                        <a:rPr kumimoji="1" lang="en-US" altLang="ja-JP" sz="2000" baseline="0" dirty="0" smtClean="0"/>
                        <a:t>Requests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/>
                        <a:t>170142519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/>
                        <a:t>4404496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/>
                        <a:t>97.4%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5744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総実行時間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/>
                        <a:t>1281.92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/>
                        <a:t>1123.54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/>
                        <a:t>12.4%</a:t>
                      </a:r>
                      <a:endParaRPr kumimoji="1" lang="ja-JP" alt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評価</a:t>
            </a:r>
            <a:r>
              <a:rPr kumimoji="1" lang="en-US" altLang="ja-JP" dirty="0" smtClean="0"/>
              <a:t>: </a:t>
            </a:r>
            <a:r>
              <a:rPr kumimoji="1" lang="ja-JP" altLang="en-US" dirty="0" smtClean="0"/>
              <a:t>サブバッファーサイズの影響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785926"/>
            <a:ext cx="7072362" cy="5455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/>
          <a:lstStyle/>
          <a:p>
            <a:r>
              <a:rPr lang="en-US" altLang="ja-JP" dirty="0" err="1" smtClean="0"/>
              <a:t>l</a:t>
            </a:r>
            <a:r>
              <a:rPr kumimoji="1" lang="en-US" altLang="ja-JP" dirty="0" err="1" smtClean="0"/>
              <a:t>seek</a:t>
            </a:r>
            <a:r>
              <a:rPr kumimoji="1" lang="en-US" altLang="ja-JP" dirty="0" smtClean="0"/>
              <a:t>()</a:t>
            </a:r>
            <a:r>
              <a:rPr lang="ja-JP" altLang="en-US" dirty="0" smtClean="0"/>
              <a:t>回数</a:t>
            </a:r>
            <a:r>
              <a:rPr lang="ja-JP" altLang="en-US" dirty="0" smtClean="0"/>
              <a:t>とサブバッファーサイズの関係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評価</a:t>
            </a:r>
            <a:r>
              <a:rPr kumimoji="1" lang="en-US" altLang="ja-JP" dirty="0" smtClean="0"/>
              <a:t>: </a:t>
            </a:r>
            <a:r>
              <a:rPr kumimoji="1" lang="ja-JP" altLang="en-US" dirty="0" smtClean="0"/>
              <a:t>サブバッファーサイズの影響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23</a:t>
            </a:fld>
            <a:endParaRPr kumimoji="1" lang="ja-JP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939673"/>
            <a:ext cx="7215238" cy="5489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428596" y="1331929"/>
            <a:ext cx="8229600" cy="4525963"/>
          </a:xfrm>
        </p:spPr>
        <p:txBody>
          <a:bodyPr/>
          <a:lstStyle/>
          <a:p>
            <a:r>
              <a:rPr lang="ja-JP" altLang="en-US" dirty="0" smtClean="0"/>
              <a:t>総</a:t>
            </a:r>
            <a:r>
              <a:rPr lang="ja-JP" altLang="en-US" dirty="0" smtClean="0"/>
              <a:t>実行</a:t>
            </a:r>
            <a:r>
              <a:rPr lang="ja-JP" altLang="en-US" dirty="0" smtClean="0"/>
              <a:t>時間</a:t>
            </a:r>
            <a:r>
              <a:rPr lang="ja-JP" altLang="en-US" dirty="0" smtClean="0"/>
              <a:t>とサブバッファーサイズの関係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関連研究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ja-JP" altLang="en-US" dirty="0" smtClean="0"/>
              <a:t>分散</a:t>
            </a:r>
            <a:r>
              <a:rPr lang="en-US" altLang="ja-JP" dirty="0" smtClean="0"/>
              <a:t>/</a:t>
            </a:r>
            <a:r>
              <a:rPr lang="ja-JP" altLang="en-US" dirty="0" smtClean="0"/>
              <a:t>並列ファイルシステム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PVFS [Philip et a</a:t>
            </a:r>
            <a:r>
              <a:rPr lang="en-US" altLang="ja-JP" dirty="0" smtClean="0"/>
              <a:t>l. 2000</a:t>
            </a:r>
            <a:r>
              <a:rPr kumimoji="1" lang="en-US" altLang="ja-JP" dirty="0" smtClean="0"/>
              <a:t>], GPFS [Frank et </a:t>
            </a:r>
            <a:r>
              <a:rPr lang="en-US" altLang="ja-JP" dirty="0" smtClean="0"/>
              <a:t>al</a:t>
            </a:r>
            <a:r>
              <a:rPr kumimoji="1" lang="en-US" altLang="ja-JP" dirty="0" smtClean="0"/>
              <a:t>. 2002], </a:t>
            </a:r>
            <a:r>
              <a:rPr kumimoji="1" lang="en-US" altLang="ja-JP" dirty="0" err="1" smtClean="0"/>
              <a:t>Lustre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各種アクセスパターンに対する部分的な最適化は有るが、汎用的な</a:t>
            </a:r>
            <a:r>
              <a:rPr kumimoji="1" lang="en-US" altLang="ja-JP" dirty="0" smtClean="0"/>
              <a:t>I/O</a:t>
            </a:r>
            <a:r>
              <a:rPr kumimoji="1" lang="ja-JP" altLang="en-US" dirty="0" smtClean="0"/>
              <a:t>スケジューラーは持っていない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Gfarm</a:t>
            </a:r>
            <a:r>
              <a:rPr lang="en-US" altLang="ja-JP" dirty="0"/>
              <a:t> </a:t>
            </a:r>
            <a:r>
              <a:rPr lang="en-US" altLang="ja-JP" dirty="0" smtClean="0"/>
              <a:t>[</a:t>
            </a:r>
            <a:r>
              <a:rPr lang="en-US" altLang="ja-JP" dirty="0" err="1" smtClean="0"/>
              <a:t>Tatebe</a:t>
            </a:r>
            <a:r>
              <a:rPr lang="en-US" altLang="ja-JP" dirty="0" smtClean="0"/>
              <a:t> et al. 2002]</a:t>
            </a:r>
          </a:p>
          <a:p>
            <a:pPr lvl="2"/>
            <a:r>
              <a:rPr kumimoji="1" lang="ja-JP" altLang="en-US" dirty="0" smtClean="0"/>
              <a:t>書き込み</a:t>
            </a:r>
            <a:r>
              <a:rPr lang="ja-JP" altLang="en-US" dirty="0"/>
              <a:t>時は</a:t>
            </a:r>
            <a:r>
              <a:rPr kumimoji="1" lang="ja-JP" altLang="en-US" dirty="0" smtClean="0"/>
              <a:t>出来る限り計算ノードのローカルディスクに書き、ネットワークを使用しない</a:t>
            </a:r>
            <a:r>
              <a:rPr lang="ja-JP" altLang="en-US" dirty="0" smtClean="0"/>
              <a:t>アーキテクチャ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計算ノードと</a:t>
            </a:r>
            <a:r>
              <a:rPr kumimoji="1" lang="en-US" altLang="ja-JP" dirty="0" smtClean="0"/>
              <a:t>I/O</a:t>
            </a:r>
            <a:r>
              <a:rPr kumimoji="1" lang="ja-JP" altLang="en-US" dirty="0" smtClean="0"/>
              <a:t>ノードの区別が無いクラスタ上での使用を仮定</a:t>
            </a:r>
            <a:endParaRPr kumimoji="1" lang="en-US" altLang="ja-JP" dirty="0" smtClean="0"/>
          </a:p>
          <a:p>
            <a:r>
              <a:rPr lang="en-US" altLang="ja-JP" dirty="0" smtClean="0"/>
              <a:t>MPI-IO</a:t>
            </a:r>
          </a:p>
          <a:p>
            <a:pPr lvl="1"/>
            <a:r>
              <a:rPr kumimoji="1" lang="en-US" altLang="ja-JP" dirty="0" smtClean="0"/>
              <a:t>Two-Phase I/O [Juan et </a:t>
            </a:r>
            <a:r>
              <a:rPr lang="en-US" altLang="ja-JP" dirty="0"/>
              <a:t>a</a:t>
            </a:r>
            <a:r>
              <a:rPr kumimoji="1" lang="en-US" altLang="ja-JP" dirty="0" smtClean="0"/>
              <a:t>l. 1993], Data Sieving [</a:t>
            </a:r>
            <a:r>
              <a:rPr kumimoji="1" lang="en-US" altLang="ja-JP" dirty="0" err="1" smtClean="0"/>
              <a:t>Thakur</a:t>
            </a:r>
            <a:r>
              <a:rPr kumimoji="1" lang="en-US" altLang="ja-JP" dirty="0" smtClean="0"/>
              <a:t> et </a:t>
            </a:r>
            <a:r>
              <a:rPr lang="en-US" altLang="ja-JP" dirty="0"/>
              <a:t>a</a:t>
            </a:r>
            <a:r>
              <a:rPr kumimoji="1" lang="en-US" altLang="ja-JP" dirty="0" smtClean="0"/>
              <a:t>l. 1999], Two-Phase Write Behind Buffering [Wei et </a:t>
            </a:r>
            <a:r>
              <a:rPr lang="en-US" altLang="ja-JP" dirty="0"/>
              <a:t>a</a:t>
            </a:r>
            <a:r>
              <a:rPr kumimoji="1" lang="en-US" altLang="ja-JP" dirty="0" smtClean="0"/>
              <a:t>l. 2007]</a:t>
            </a:r>
          </a:p>
          <a:p>
            <a:pPr lvl="2"/>
            <a:r>
              <a:rPr kumimoji="1" lang="ja-JP" altLang="en-US" dirty="0" smtClean="0"/>
              <a:t>明示的にプロセスを同期させる事で</a:t>
            </a:r>
            <a:r>
              <a:rPr kumimoji="1" lang="en-US" altLang="ja-JP" dirty="0" smtClean="0"/>
              <a:t>I/O</a:t>
            </a:r>
            <a:r>
              <a:rPr kumimoji="1" lang="ja-JP" altLang="en-US" dirty="0" smtClean="0"/>
              <a:t>を効率化</a:t>
            </a:r>
            <a:endParaRPr kumimoji="1" lang="en-US" altLang="ja-JP" dirty="0" smtClean="0"/>
          </a:p>
          <a:p>
            <a:pPr lvl="3"/>
            <a:r>
              <a:rPr lang="en-US" altLang="ja-JP" dirty="0" smtClean="0"/>
              <a:t>I/O</a:t>
            </a:r>
            <a:r>
              <a:rPr lang="ja-JP" altLang="en-US" dirty="0" smtClean="0"/>
              <a:t>の再分配・マージなど</a:t>
            </a:r>
            <a:endParaRPr kumimoji="1" lang="en-US" altLang="ja-JP" dirty="0" smtClean="0"/>
          </a:p>
          <a:p>
            <a:pPr lvl="2"/>
            <a:r>
              <a:rPr lang="ja-JP" altLang="en-US" dirty="0"/>
              <a:t>複雑</a:t>
            </a:r>
            <a:r>
              <a:rPr lang="ja-JP" altLang="en-US" dirty="0" smtClean="0"/>
              <a:t>な</a:t>
            </a:r>
            <a:r>
              <a:rPr lang="en-US" altLang="ja-JP" dirty="0" smtClean="0"/>
              <a:t>API</a:t>
            </a:r>
            <a:r>
              <a:rPr lang="ja-JP" altLang="en-US" dirty="0" smtClean="0"/>
              <a:t>を使用する必要がある</a:t>
            </a:r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24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kumimoji="1" lang="ja-JP" altLang="en-US" dirty="0" smtClean="0"/>
              <a:t>マルチコアクラスタ上の並列ファイルシステム向け</a:t>
            </a:r>
            <a:r>
              <a:rPr kumimoji="1" lang="en-US" altLang="ja-JP" dirty="0" smtClean="0"/>
              <a:t>I/O</a:t>
            </a:r>
            <a:r>
              <a:rPr lang="ja-JP" altLang="en-US" dirty="0"/>
              <a:t>アーキテクチャ</a:t>
            </a:r>
            <a:r>
              <a:rPr kumimoji="1" lang="ja-JP" altLang="en-US" dirty="0" smtClean="0"/>
              <a:t>の設計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Gather-Arrange-Scatter</a:t>
            </a:r>
          </a:p>
          <a:p>
            <a:pPr lvl="2"/>
            <a:r>
              <a:rPr lang="ja-JP" altLang="en-US" dirty="0" smtClean="0"/>
              <a:t>ノード内の要求を一旦集めて整列化し、並列にディスクに送信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ディスクシーク回数・リクエスト数の削減</a:t>
            </a:r>
            <a:endParaRPr lang="en-US" altLang="ja-JP" dirty="0" smtClean="0"/>
          </a:p>
          <a:p>
            <a:pPr lvl="2"/>
            <a:endParaRPr lang="en-US" altLang="ja-JP" dirty="0"/>
          </a:p>
          <a:p>
            <a:r>
              <a:rPr lang="ja-JP" altLang="en-US" dirty="0" smtClean="0"/>
              <a:t>実装と評価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Linux</a:t>
            </a:r>
            <a:r>
              <a:rPr lang="ja-JP" altLang="en-US" dirty="0"/>
              <a:t>上で</a:t>
            </a:r>
            <a:r>
              <a:rPr lang="ja-JP" altLang="en-US" dirty="0" smtClean="0"/>
              <a:t>ユーザースペースファイルシステムとして実装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Nas</a:t>
            </a:r>
            <a:r>
              <a:rPr lang="en-US" altLang="ja-JP" dirty="0" smtClean="0"/>
              <a:t> Parallel Benchmark BTIO</a:t>
            </a:r>
            <a:r>
              <a:rPr lang="ja-JP" altLang="en-US" dirty="0" smtClean="0"/>
              <a:t>を使用して評価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約</a:t>
            </a:r>
            <a:r>
              <a:rPr lang="en-US" altLang="ja-JP" dirty="0" smtClean="0"/>
              <a:t>80%</a:t>
            </a:r>
            <a:r>
              <a:rPr lang="ja-JP" altLang="en-US" dirty="0" smtClean="0"/>
              <a:t>の</a:t>
            </a:r>
            <a:r>
              <a:rPr lang="en-US" altLang="ja-JP" dirty="0" err="1" smtClean="0"/>
              <a:t>lseek</a:t>
            </a:r>
            <a:r>
              <a:rPr lang="en-US" altLang="ja-JP" dirty="0" smtClean="0"/>
              <a:t>()</a:t>
            </a:r>
            <a:r>
              <a:rPr lang="ja-JP" altLang="en-US" dirty="0" smtClean="0"/>
              <a:t>回数削減・約</a:t>
            </a:r>
            <a:r>
              <a:rPr lang="en-US" altLang="ja-JP" dirty="0" smtClean="0"/>
              <a:t>90%</a:t>
            </a:r>
            <a:r>
              <a:rPr lang="ja-JP" altLang="en-US" dirty="0" smtClean="0"/>
              <a:t>のリクエスト数削減に成功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7.2%</a:t>
            </a:r>
            <a:r>
              <a:rPr lang="ja-JP" altLang="en-US" dirty="0" smtClean="0"/>
              <a:t>～</a:t>
            </a:r>
            <a:r>
              <a:rPr lang="en-US" altLang="ja-JP" dirty="0" smtClean="0"/>
              <a:t>12.7%</a:t>
            </a:r>
            <a:r>
              <a:rPr lang="ja-JP" altLang="en-US" dirty="0" smtClean="0"/>
              <a:t>の実行時間改善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25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今後</a:t>
            </a:r>
            <a:r>
              <a:rPr lang="ja-JP" altLang="en-US" dirty="0" smtClean="0"/>
              <a:t>の</a:t>
            </a:r>
            <a:r>
              <a:rPr lang="ja-JP" altLang="en-US" dirty="0"/>
              <a:t>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I/O</a:t>
            </a:r>
            <a:r>
              <a:rPr kumimoji="1" lang="ja-JP" altLang="en-US" dirty="0" smtClean="0"/>
              <a:t>サーバーの数が非常に多くなったときにどうするか</a:t>
            </a:r>
            <a:r>
              <a:rPr kumimoji="1" lang="en-US" altLang="ja-JP" dirty="0" smtClean="0"/>
              <a:t>?</a:t>
            </a:r>
          </a:p>
          <a:p>
            <a:r>
              <a:rPr kumimoji="1" lang="en-US" altLang="ja-JP" dirty="0" smtClean="0"/>
              <a:t>Dispatcher</a:t>
            </a:r>
            <a:r>
              <a:rPr kumimoji="1" lang="ja-JP" altLang="en-US" dirty="0" smtClean="0"/>
              <a:t>からの要求を</a:t>
            </a:r>
            <a:r>
              <a:rPr lang="en-US" altLang="ja-JP" dirty="0" smtClean="0"/>
              <a:t>I/O</a:t>
            </a:r>
            <a:r>
              <a:rPr lang="ja-JP" altLang="en-US" dirty="0" smtClean="0"/>
              <a:t>サーバー側でスケジューリング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PVFS</a:t>
            </a:r>
            <a:r>
              <a:rPr lang="ja-JP" altLang="en-US" dirty="0" smtClean="0"/>
              <a:t>のスケジューリングレイヤーを使用して大規模</a:t>
            </a:r>
            <a:r>
              <a:rPr lang="en-US" altLang="ja-JP" dirty="0" smtClean="0"/>
              <a:t>I/O</a:t>
            </a:r>
            <a:r>
              <a:rPr lang="ja-JP" altLang="en-US" dirty="0" smtClean="0"/>
              <a:t>の特性を解析中</a:t>
            </a:r>
            <a:endParaRPr lang="en-US" altLang="ja-JP" dirty="0" smtClean="0"/>
          </a:p>
          <a:p>
            <a:r>
              <a:rPr lang="ja-JP" altLang="en-US" dirty="0" smtClean="0"/>
              <a:t>さらに大規模な実験 ・より多くの</a:t>
            </a:r>
            <a:r>
              <a:rPr lang="en-US" altLang="ja-JP" dirty="0" smtClean="0"/>
              <a:t>I/O</a:t>
            </a:r>
            <a:r>
              <a:rPr lang="ja-JP" altLang="en-US" dirty="0" smtClean="0"/>
              <a:t>ベンチマーク・アプリケーションによる性能解析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26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背景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マルチコア</a:t>
            </a:r>
            <a:r>
              <a:rPr lang="en-US" altLang="ja-JP" dirty="0" smtClean="0"/>
              <a:t>CPU</a:t>
            </a:r>
            <a:r>
              <a:rPr lang="ja-JP" altLang="en-US" dirty="0" smtClean="0"/>
              <a:t>の普及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コモディティ</a:t>
            </a:r>
            <a:r>
              <a:rPr lang="en-US" altLang="ja-JP" dirty="0" smtClean="0"/>
              <a:t>: Intel Core 2 Duo, AMD </a:t>
            </a:r>
            <a:r>
              <a:rPr lang="en-US" altLang="ja-JP" dirty="0" err="1" smtClean="0"/>
              <a:t>Athlon</a:t>
            </a:r>
            <a:r>
              <a:rPr lang="en-US" altLang="ja-JP" dirty="0" smtClean="0"/>
              <a:t> 64 X2</a:t>
            </a:r>
          </a:p>
          <a:p>
            <a:pPr lvl="1"/>
            <a:r>
              <a:rPr lang="ja-JP" altLang="en-US" dirty="0" smtClean="0"/>
              <a:t>クラスタにおいても一般的に使用される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クラスタ内で走る計算プロセスの数が増加</a:t>
            </a:r>
            <a:endParaRPr lang="en-US" altLang="ja-JP" dirty="0" smtClean="0"/>
          </a:p>
          <a:p>
            <a:pPr lvl="1"/>
            <a:endParaRPr lang="en-US" altLang="ja-JP" dirty="0"/>
          </a:p>
          <a:p>
            <a:r>
              <a:rPr lang="ja-JP" altLang="en-US" dirty="0" smtClean="0"/>
              <a:t>アプリケーションが扱うデータ量の増加 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計算能力の増大により大規模なデータが生成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CPU</a:t>
            </a:r>
            <a:r>
              <a:rPr lang="ja-JP" altLang="en-US" dirty="0" smtClean="0"/>
              <a:t>・メモリ速度に比べるとディスクは非常に低速</a:t>
            </a:r>
            <a:endParaRPr lang="en-US" altLang="ja-JP" dirty="0" smtClean="0"/>
          </a:p>
          <a:p>
            <a:pPr lvl="1"/>
            <a:r>
              <a:rPr lang="ja-JP" altLang="en-US" dirty="0"/>
              <a:t>ディスク</a:t>
            </a:r>
            <a:r>
              <a:rPr lang="en-US" altLang="ja-JP" dirty="0" smtClean="0"/>
              <a:t>I/O</a:t>
            </a:r>
            <a:r>
              <a:rPr lang="ja-JP" altLang="en-US" dirty="0" smtClean="0"/>
              <a:t>がボトルネックになる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解決策</a:t>
            </a:r>
            <a:r>
              <a:rPr kumimoji="1" lang="en-US" altLang="ja-JP" dirty="0" smtClean="0"/>
              <a:t>: </a:t>
            </a:r>
            <a:r>
              <a:rPr kumimoji="1" lang="ja-JP" altLang="en-US" dirty="0" smtClean="0"/>
              <a:t>並列ファイルシステム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複数のディスクを</a:t>
            </a:r>
            <a:r>
              <a:rPr kumimoji="1" lang="en-US" altLang="ja-JP" dirty="0" smtClean="0"/>
              <a:t>1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論理的なファイルシステムに見せる </a:t>
            </a:r>
            <a:r>
              <a:rPr kumimoji="1" lang="en-US" altLang="ja-JP" dirty="0" smtClean="0"/>
              <a:t>(e.g. PVFS</a:t>
            </a:r>
            <a:r>
              <a:rPr lang="en-US" altLang="ja-JP" dirty="0"/>
              <a:t> [Philip et a</a:t>
            </a:r>
            <a:r>
              <a:rPr lang="en-US" altLang="ja-JP" dirty="0" smtClean="0"/>
              <a:t>l. 2000]</a:t>
            </a:r>
            <a:r>
              <a:rPr kumimoji="1" lang="en-US" altLang="ja-JP" dirty="0" smtClean="0"/>
              <a:t>)</a:t>
            </a:r>
          </a:p>
          <a:p>
            <a:r>
              <a:rPr lang="ja-JP" altLang="en-US" dirty="0" smtClean="0"/>
              <a:t>ファイルを</a:t>
            </a:r>
            <a:r>
              <a:rPr lang="ja-JP" altLang="en-US" dirty="0"/>
              <a:t>ストライピング</a:t>
            </a:r>
            <a:r>
              <a:rPr lang="ja-JP" altLang="en-US" dirty="0" smtClean="0"/>
              <a:t>することで複数ディスクを用いて同時に</a:t>
            </a:r>
            <a:r>
              <a:rPr lang="en-US" altLang="ja-JP" dirty="0" smtClean="0"/>
              <a:t>I/O</a:t>
            </a:r>
            <a:r>
              <a:rPr lang="ja-JP" altLang="en-US" dirty="0" smtClean="0"/>
              <a:t>を行うことが可能</a:t>
            </a:r>
            <a:endParaRPr kumimoji="1" lang="ja-JP" altLang="en-US" dirty="0"/>
          </a:p>
        </p:txBody>
      </p:sp>
      <p:sp>
        <p:nvSpPr>
          <p:cNvPr id="4" name="フローチャート : 磁気ディスク 3"/>
          <p:cNvSpPr/>
          <p:nvPr/>
        </p:nvSpPr>
        <p:spPr>
          <a:xfrm>
            <a:off x="3000364" y="5643578"/>
            <a:ext cx="1000132" cy="857256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Disk</a:t>
            </a:r>
            <a:endParaRPr kumimoji="1" lang="ja-JP" altLang="en-US" sz="1200" dirty="0"/>
          </a:p>
        </p:txBody>
      </p:sp>
      <p:sp>
        <p:nvSpPr>
          <p:cNvPr id="5" name="フローチャート : 磁気ディスク 4"/>
          <p:cNvSpPr/>
          <p:nvPr/>
        </p:nvSpPr>
        <p:spPr>
          <a:xfrm>
            <a:off x="4071934" y="5643578"/>
            <a:ext cx="1000132" cy="857256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Disk</a:t>
            </a:r>
            <a:endParaRPr kumimoji="1" lang="ja-JP" altLang="en-US" sz="1200" dirty="0"/>
          </a:p>
        </p:txBody>
      </p:sp>
      <p:sp>
        <p:nvSpPr>
          <p:cNvPr id="6" name="フローチャート : 磁気ディスク 5"/>
          <p:cNvSpPr/>
          <p:nvPr/>
        </p:nvSpPr>
        <p:spPr>
          <a:xfrm>
            <a:off x="5143504" y="5643578"/>
            <a:ext cx="1000132" cy="857256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Disk</a:t>
            </a:r>
            <a:endParaRPr kumimoji="1" lang="ja-JP" altLang="en-US" sz="1200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1285852" y="4143380"/>
            <a:ext cx="1785950" cy="1285884"/>
            <a:chOff x="1500166" y="1500174"/>
            <a:chExt cx="1785950" cy="1285884"/>
          </a:xfrm>
        </p:grpSpPr>
        <p:sp>
          <p:nvSpPr>
            <p:cNvPr id="8" name="直方体 7"/>
            <p:cNvSpPr/>
            <p:nvPr/>
          </p:nvSpPr>
          <p:spPr>
            <a:xfrm>
              <a:off x="1500166" y="1500174"/>
              <a:ext cx="1785950" cy="1285884"/>
            </a:xfrm>
            <a:prstGeom prst="cube">
              <a:avLst>
                <a:gd name="adj" fmla="val 20839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1643042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kern="0" dirty="0" smtClean="0"/>
                <a:t>CPU</a:t>
              </a:r>
              <a:endParaRPr kumimoji="1" lang="ja-JP" altLang="en-US" sz="1000" kern="0" dirty="0"/>
            </a:p>
          </p:txBody>
        </p:sp>
        <p:sp>
          <p:nvSpPr>
            <p:cNvPr id="10" name="円/楕円 9"/>
            <p:cNvSpPr/>
            <p:nvPr/>
          </p:nvSpPr>
          <p:spPr>
            <a:xfrm>
              <a:off x="2285984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CPU</a:t>
              </a:r>
              <a:endParaRPr kumimoji="1" lang="ja-JP" altLang="en-US" sz="1000" dirty="0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2928926" y="4143380"/>
            <a:ext cx="1785950" cy="1285884"/>
            <a:chOff x="1500166" y="1500174"/>
            <a:chExt cx="1785950" cy="1285884"/>
          </a:xfrm>
        </p:grpSpPr>
        <p:sp>
          <p:nvSpPr>
            <p:cNvPr id="12" name="直方体 11"/>
            <p:cNvSpPr/>
            <p:nvPr/>
          </p:nvSpPr>
          <p:spPr>
            <a:xfrm>
              <a:off x="1500166" y="1500174"/>
              <a:ext cx="1785950" cy="1285884"/>
            </a:xfrm>
            <a:prstGeom prst="cube">
              <a:avLst>
                <a:gd name="adj" fmla="val 20839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1643042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CPU</a:t>
              </a:r>
              <a:endParaRPr kumimoji="1" lang="ja-JP" altLang="en-US" sz="1000" dirty="0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2285984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CPU</a:t>
              </a:r>
              <a:endParaRPr kumimoji="1" lang="ja-JP" altLang="en-US" sz="1000" dirty="0"/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4572000" y="4143380"/>
            <a:ext cx="1785950" cy="1285884"/>
            <a:chOff x="1500166" y="1500174"/>
            <a:chExt cx="1785950" cy="1285884"/>
          </a:xfrm>
        </p:grpSpPr>
        <p:sp>
          <p:nvSpPr>
            <p:cNvPr id="16" name="直方体 15"/>
            <p:cNvSpPr/>
            <p:nvPr/>
          </p:nvSpPr>
          <p:spPr>
            <a:xfrm>
              <a:off x="1500166" y="1500174"/>
              <a:ext cx="1785950" cy="1285884"/>
            </a:xfrm>
            <a:prstGeom prst="cube">
              <a:avLst>
                <a:gd name="adj" fmla="val 20839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1643042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CPU</a:t>
              </a:r>
              <a:endParaRPr kumimoji="1" lang="ja-JP" altLang="en-US" sz="1000" dirty="0"/>
            </a:p>
          </p:txBody>
        </p:sp>
        <p:sp>
          <p:nvSpPr>
            <p:cNvPr id="18" name="円/楕円 17"/>
            <p:cNvSpPr/>
            <p:nvPr/>
          </p:nvSpPr>
          <p:spPr>
            <a:xfrm>
              <a:off x="2285984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CPU</a:t>
              </a:r>
              <a:endParaRPr kumimoji="1" lang="ja-JP" altLang="en-US" sz="1000" dirty="0"/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6215074" y="4143380"/>
            <a:ext cx="1785950" cy="1285884"/>
            <a:chOff x="1500166" y="1500174"/>
            <a:chExt cx="1785950" cy="1285884"/>
          </a:xfrm>
        </p:grpSpPr>
        <p:sp>
          <p:nvSpPr>
            <p:cNvPr id="20" name="直方体 19"/>
            <p:cNvSpPr/>
            <p:nvPr/>
          </p:nvSpPr>
          <p:spPr>
            <a:xfrm>
              <a:off x="1500166" y="1500174"/>
              <a:ext cx="1785950" cy="1285884"/>
            </a:xfrm>
            <a:prstGeom prst="cube">
              <a:avLst>
                <a:gd name="adj" fmla="val 20839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>
              <a:off x="1643042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CPU</a:t>
              </a:r>
              <a:endParaRPr kumimoji="1" lang="ja-JP" altLang="en-US" sz="1000" dirty="0"/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2285984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CPU</a:t>
              </a:r>
              <a:endParaRPr kumimoji="1" lang="ja-JP" altLang="en-US" sz="1000" dirty="0"/>
            </a:p>
          </p:txBody>
        </p:sp>
      </p:grpSp>
      <p:cxnSp>
        <p:nvCxnSpPr>
          <p:cNvPr id="23" name="直線矢印コネクタ 22"/>
          <p:cNvCxnSpPr/>
          <p:nvPr/>
        </p:nvCxnSpPr>
        <p:spPr>
          <a:xfrm rot="16200000" flipH="1">
            <a:off x="2321704" y="4607726"/>
            <a:ext cx="571503" cy="1785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rot="16200000" flipH="1">
            <a:off x="2643175" y="4929197"/>
            <a:ext cx="571503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rot="16200000" flipH="1">
            <a:off x="3143240" y="5429264"/>
            <a:ext cx="571504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rot="5400000">
            <a:off x="3464711" y="5250669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rot="5400000">
            <a:off x="3964778" y="4750604"/>
            <a:ext cx="571504" cy="15001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 rot="5400000">
            <a:off x="4286248" y="4429132"/>
            <a:ext cx="571504" cy="21431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rot="5400000">
            <a:off x="4786314" y="3929066"/>
            <a:ext cx="571504" cy="31432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rot="5400000">
            <a:off x="5107785" y="3607595"/>
            <a:ext cx="571504" cy="37862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 rot="16200000" flipH="1">
            <a:off x="2857488" y="4071942"/>
            <a:ext cx="571504" cy="28575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 rot="16200000" flipH="1">
            <a:off x="3178959" y="4393413"/>
            <a:ext cx="571504" cy="22145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rot="16200000" flipH="1">
            <a:off x="3679025" y="4893479"/>
            <a:ext cx="571504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rot="16200000" flipH="1">
            <a:off x="4000496" y="5214950"/>
            <a:ext cx="571504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 rot="5400000">
            <a:off x="4500562" y="5286388"/>
            <a:ext cx="571504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rot="5400000">
            <a:off x="4822033" y="4964917"/>
            <a:ext cx="571504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 rot="5400000">
            <a:off x="5286380" y="4429132"/>
            <a:ext cx="571504" cy="21431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rot="5400000">
            <a:off x="5643570" y="4143380"/>
            <a:ext cx="571504" cy="27146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 rot="16200000" flipH="1">
            <a:off x="3393273" y="3536157"/>
            <a:ext cx="571504" cy="39290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 rot="16200000" flipH="1">
            <a:off x="3714744" y="3857628"/>
            <a:ext cx="571504" cy="32861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 rot="16200000" flipH="1">
            <a:off x="4214810" y="4357694"/>
            <a:ext cx="571504" cy="2286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 rot="16200000" flipH="1">
            <a:off x="4536281" y="4679165"/>
            <a:ext cx="571504" cy="1643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 rot="16200000" flipH="1">
            <a:off x="5036347" y="5179231"/>
            <a:ext cx="571504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 rot="5400000">
            <a:off x="5357818" y="5500702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 rot="5400000">
            <a:off x="5857884" y="5000636"/>
            <a:ext cx="571504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rot="5400000">
            <a:off x="6179355" y="4679165"/>
            <a:ext cx="571504" cy="1643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571472" y="4640057"/>
            <a:ext cx="7328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 smtClean="0"/>
              <a:t>計算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ノード</a:t>
            </a:r>
            <a:endParaRPr kumimoji="1" lang="ja-JP" altLang="en-US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285984" y="5783065"/>
            <a:ext cx="7328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I/O</a:t>
            </a:r>
          </a:p>
          <a:p>
            <a:pPr algn="ctr"/>
            <a:r>
              <a:rPr kumimoji="1" lang="ja-JP" altLang="en-US" dirty="0" smtClean="0"/>
              <a:t>ノード</a:t>
            </a:r>
            <a:endParaRPr kumimoji="1" lang="ja-JP" altLang="en-US" dirty="0"/>
          </a:p>
        </p:txBody>
      </p:sp>
      <p:sp>
        <p:nvSpPr>
          <p:cNvPr id="49" name="スライド番号プレースホルダ 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問題点</a:t>
            </a:r>
            <a:r>
              <a:rPr kumimoji="1" lang="en-US" altLang="ja-JP" dirty="0" smtClean="0"/>
              <a:t>: </a:t>
            </a:r>
            <a:r>
              <a:rPr kumimoji="1" lang="ja-JP" altLang="en-US" dirty="0" smtClean="0"/>
              <a:t>ディスクシーク回数の増加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r>
              <a:rPr lang="ja-JP" altLang="en-US" dirty="0" smtClean="0"/>
              <a:t>プロセス数が増加すると、各プロセスは連続した</a:t>
            </a:r>
            <a:r>
              <a:rPr lang="en-US" altLang="ja-JP" dirty="0" smtClean="0"/>
              <a:t>I/O</a:t>
            </a:r>
            <a:r>
              <a:rPr lang="ja-JP" altLang="en-US" dirty="0" smtClean="0"/>
              <a:t>を行うにも関わらず、別プロセスの</a:t>
            </a:r>
            <a:r>
              <a:rPr lang="en-US" altLang="ja-JP" dirty="0" smtClean="0"/>
              <a:t>I/O</a:t>
            </a:r>
            <a:r>
              <a:rPr lang="ja-JP" altLang="en-US" dirty="0" smtClean="0"/>
              <a:t>要求に割り込まれる</a:t>
            </a:r>
            <a:endParaRPr lang="en-US" altLang="ja-JP" dirty="0" smtClean="0"/>
          </a:p>
          <a:p>
            <a:r>
              <a:rPr lang="ja-JP" altLang="en-US" dirty="0" smtClean="0"/>
              <a:t>結果、</a:t>
            </a:r>
            <a:r>
              <a:rPr lang="en-US" altLang="ja-JP" dirty="0" smtClean="0"/>
              <a:t>I/O</a:t>
            </a:r>
            <a:r>
              <a:rPr lang="ja-JP" altLang="en-US" dirty="0" smtClean="0"/>
              <a:t>ノードでは要求が非連続的になる</a:t>
            </a:r>
            <a:endParaRPr lang="en-US" altLang="ja-JP" dirty="0" smtClean="0"/>
          </a:p>
          <a:p>
            <a:pPr lvl="2">
              <a:buNone/>
            </a:pPr>
            <a:endParaRPr lang="en-US" altLang="ja-JP" dirty="0" smtClean="0"/>
          </a:p>
        </p:txBody>
      </p:sp>
      <p:sp>
        <p:nvSpPr>
          <p:cNvPr id="101" name="スライド番号プレースホルダ 10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  <p:sp>
        <p:nvSpPr>
          <p:cNvPr id="23" name="フローチャート : 磁気ディスク 22"/>
          <p:cNvSpPr/>
          <p:nvPr/>
        </p:nvSpPr>
        <p:spPr>
          <a:xfrm>
            <a:off x="5579472" y="5786454"/>
            <a:ext cx="1071570" cy="857256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Disk</a:t>
            </a:r>
            <a:endParaRPr kumimoji="1" lang="ja-JP" altLang="en-US" sz="1200" dirty="0"/>
          </a:p>
        </p:txBody>
      </p:sp>
      <p:grpSp>
        <p:nvGrpSpPr>
          <p:cNvPr id="24" name="グループ化 23"/>
          <p:cNvGrpSpPr/>
          <p:nvPr/>
        </p:nvGrpSpPr>
        <p:grpSpPr>
          <a:xfrm>
            <a:off x="5365158" y="4143380"/>
            <a:ext cx="1785950" cy="1285884"/>
            <a:chOff x="1500166" y="1500174"/>
            <a:chExt cx="1785950" cy="1285884"/>
          </a:xfrm>
        </p:grpSpPr>
        <p:sp>
          <p:nvSpPr>
            <p:cNvPr id="25" name="直方体 24"/>
            <p:cNvSpPr/>
            <p:nvPr/>
          </p:nvSpPr>
          <p:spPr>
            <a:xfrm>
              <a:off x="1500166" y="1500174"/>
              <a:ext cx="1785950" cy="1285884"/>
            </a:xfrm>
            <a:prstGeom prst="cube">
              <a:avLst>
                <a:gd name="adj" fmla="val 20839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円/楕円 25"/>
            <p:cNvSpPr/>
            <p:nvPr/>
          </p:nvSpPr>
          <p:spPr>
            <a:xfrm>
              <a:off x="1643042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CPU</a:t>
              </a:r>
              <a:endParaRPr kumimoji="1" lang="ja-JP" altLang="en-US" sz="1000" dirty="0"/>
            </a:p>
          </p:txBody>
        </p:sp>
        <p:sp>
          <p:nvSpPr>
            <p:cNvPr id="27" name="円/楕円 26"/>
            <p:cNvSpPr/>
            <p:nvPr/>
          </p:nvSpPr>
          <p:spPr>
            <a:xfrm>
              <a:off x="2285984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CPU</a:t>
              </a:r>
              <a:endParaRPr kumimoji="1" lang="ja-JP" altLang="en-US" sz="1000" dirty="0"/>
            </a:p>
          </p:txBody>
        </p:sp>
      </p:grpSp>
      <p:sp>
        <p:nvSpPr>
          <p:cNvPr id="28" name="正方形/長方形 27"/>
          <p:cNvSpPr/>
          <p:nvPr/>
        </p:nvSpPr>
        <p:spPr>
          <a:xfrm>
            <a:off x="5579472" y="5143512"/>
            <a:ext cx="214314" cy="21431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5793786" y="5143512"/>
            <a:ext cx="214314" cy="21431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6222414" y="5143512"/>
            <a:ext cx="214314" cy="21431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6436728" y="5143512"/>
            <a:ext cx="214314" cy="21431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フローチャート : 磁気ディスク 31"/>
          <p:cNvSpPr/>
          <p:nvPr/>
        </p:nvSpPr>
        <p:spPr>
          <a:xfrm>
            <a:off x="2579076" y="5786454"/>
            <a:ext cx="1071570" cy="857256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Disk</a:t>
            </a:r>
            <a:endParaRPr kumimoji="1" lang="ja-JP" altLang="en-US" sz="1200" dirty="0"/>
          </a:p>
        </p:txBody>
      </p:sp>
      <p:grpSp>
        <p:nvGrpSpPr>
          <p:cNvPr id="33" name="グループ化 32"/>
          <p:cNvGrpSpPr/>
          <p:nvPr/>
        </p:nvGrpSpPr>
        <p:grpSpPr>
          <a:xfrm>
            <a:off x="2364762" y="4143380"/>
            <a:ext cx="1785950" cy="1285884"/>
            <a:chOff x="1500166" y="1500174"/>
            <a:chExt cx="1785950" cy="1285884"/>
          </a:xfrm>
        </p:grpSpPr>
        <p:sp>
          <p:nvSpPr>
            <p:cNvPr id="34" name="直方体 33"/>
            <p:cNvSpPr/>
            <p:nvPr/>
          </p:nvSpPr>
          <p:spPr>
            <a:xfrm>
              <a:off x="1500166" y="1500174"/>
              <a:ext cx="1785950" cy="1285884"/>
            </a:xfrm>
            <a:prstGeom prst="cube">
              <a:avLst>
                <a:gd name="adj" fmla="val 20839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円/楕円 34"/>
            <p:cNvSpPr/>
            <p:nvPr/>
          </p:nvSpPr>
          <p:spPr>
            <a:xfrm>
              <a:off x="1643042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CPU</a:t>
              </a:r>
              <a:endParaRPr kumimoji="1" lang="ja-JP" altLang="en-US" sz="1000" dirty="0"/>
            </a:p>
          </p:txBody>
        </p:sp>
        <p:sp>
          <p:nvSpPr>
            <p:cNvPr id="36" name="円/楕円 35"/>
            <p:cNvSpPr/>
            <p:nvPr/>
          </p:nvSpPr>
          <p:spPr>
            <a:xfrm>
              <a:off x="2285984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CPU</a:t>
              </a:r>
              <a:endParaRPr kumimoji="1" lang="ja-JP" altLang="en-US" sz="1000" dirty="0"/>
            </a:p>
          </p:txBody>
        </p:sp>
      </p:grpSp>
      <p:sp>
        <p:nvSpPr>
          <p:cNvPr id="37" name="正方形/長方形 36"/>
          <p:cNvSpPr/>
          <p:nvPr/>
        </p:nvSpPr>
        <p:spPr>
          <a:xfrm>
            <a:off x="2579076" y="5143512"/>
            <a:ext cx="214314" cy="21431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>
            <a:off x="2793390" y="5143512"/>
            <a:ext cx="214314" cy="21431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3222018" y="5143512"/>
            <a:ext cx="214314" cy="21431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3436332" y="5143512"/>
            <a:ext cx="214314" cy="21431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293324" y="3753153"/>
            <a:ext cx="20008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理想的な場合</a:t>
            </a:r>
            <a:endParaRPr kumimoji="1" lang="ja-JP" altLang="en-US" sz="24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007968" y="3753153"/>
            <a:ext cx="2492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割り込まれる</a:t>
            </a:r>
            <a:r>
              <a:rPr kumimoji="1" lang="ja-JP" altLang="en-US" sz="2400" dirty="0" smtClean="0"/>
              <a:t>場合</a:t>
            </a:r>
            <a:endParaRPr kumimoji="1" lang="ja-JP" altLang="en-US" sz="24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777145" y="5786454"/>
            <a:ext cx="17235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プロセッサの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システムの場合</a:t>
            </a:r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95097E-6 L -0.00173 0.15425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95097E-6 L -0.00156 0.15425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95097E-6 L -0.00121 0.15425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95097E-6 L -0.00104 0.15425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95097E-6 L -0.00173 0.15425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95097E-6 L -0.00121 0.15425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95097E-6 L -0.00156 0.15425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95097E-6 L -0.00104 0.15425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問題点</a:t>
            </a:r>
            <a:r>
              <a:rPr lang="en-US" altLang="ja-JP" dirty="0" smtClean="0"/>
              <a:t>: </a:t>
            </a:r>
            <a:r>
              <a:rPr lang="ja-JP" altLang="en-US" dirty="0" smtClean="0"/>
              <a:t>ディスクシーク回数の増加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403367"/>
            <a:ext cx="8229600" cy="4525963"/>
          </a:xfrm>
        </p:spPr>
        <p:txBody>
          <a:bodyPr/>
          <a:lstStyle/>
          <a:p>
            <a:r>
              <a:rPr kumimoji="1" lang="ja-JP" altLang="en-US" dirty="0" smtClean="0"/>
              <a:t>並列ファイルシステムではより顕著な問題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各プロセスは同じ</a:t>
            </a:r>
            <a:r>
              <a:rPr lang="en-US" altLang="ja-JP" dirty="0" smtClean="0"/>
              <a:t>I/O</a:t>
            </a:r>
            <a:r>
              <a:rPr lang="ja-JP" altLang="en-US" dirty="0" smtClean="0"/>
              <a:t>ノードに連続して要求を発行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I/O</a:t>
            </a:r>
            <a:r>
              <a:rPr lang="ja-JP" altLang="en-US" dirty="0" smtClean="0"/>
              <a:t>ノードはばらばらの順序でそれを処理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プロセス数は数千～数万になること</a:t>
            </a:r>
            <a:r>
              <a:rPr lang="ja-JP" altLang="en-US" dirty="0" smtClean="0"/>
              <a:t>も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同時に</a:t>
            </a:r>
            <a:r>
              <a:rPr lang="en-US" altLang="ja-JP" dirty="0" smtClean="0"/>
              <a:t>I/O</a:t>
            </a:r>
            <a:r>
              <a:rPr lang="ja-JP" altLang="en-US" dirty="0" smtClean="0"/>
              <a:t>する事も多い </a:t>
            </a:r>
            <a:r>
              <a:rPr lang="en-US" altLang="ja-JP" dirty="0" smtClean="0"/>
              <a:t>(e.g. checkpoint)</a:t>
            </a:r>
          </a:p>
          <a:p>
            <a:pPr lvl="2"/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6</a:t>
            </a:fld>
            <a:endParaRPr kumimoji="1" lang="ja-JP" altLang="en-US" dirty="0"/>
          </a:p>
        </p:txBody>
      </p:sp>
      <p:sp>
        <p:nvSpPr>
          <p:cNvPr id="5" name="フローチャート : 磁気ディスク 4"/>
          <p:cNvSpPr/>
          <p:nvPr/>
        </p:nvSpPr>
        <p:spPr>
          <a:xfrm>
            <a:off x="3143240" y="5715016"/>
            <a:ext cx="1000132" cy="857256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Disk</a:t>
            </a:r>
            <a:endParaRPr kumimoji="1" lang="ja-JP" altLang="en-US" sz="1200" dirty="0"/>
          </a:p>
        </p:txBody>
      </p:sp>
      <p:sp>
        <p:nvSpPr>
          <p:cNvPr id="6" name="フローチャート : 磁気ディスク 5"/>
          <p:cNvSpPr/>
          <p:nvPr/>
        </p:nvSpPr>
        <p:spPr>
          <a:xfrm>
            <a:off x="4214810" y="5715016"/>
            <a:ext cx="1000132" cy="857256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Disk</a:t>
            </a:r>
            <a:endParaRPr kumimoji="1" lang="ja-JP" altLang="en-US" sz="1200" dirty="0"/>
          </a:p>
        </p:txBody>
      </p:sp>
      <p:sp>
        <p:nvSpPr>
          <p:cNvPr id="7" name="フローチャート : 磁気ディスク 6"/>
          <p:cNvSpPr/>
          <p:nvPr/>
        </p:nvSpPr>
        <p:spPr>
          <a:xfrm>
            <a:off x="5286380" y="5715016"/>
            <a:ext cx="1000132" cy="857256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Disk</a:t>
            </a:r>
            <a:endParaRPr kumimoji="1" lang="ja-JP" altLang="en-US" sz="1200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1428728" y="4214818"/>
            <a:ext cx="1785950" cy="1285884"/>
            <a:chOff x="1500166" y="1500174"/>
            <a:chExt cx="1785950" cy="1285884"/>
          </a:xfrm>
        </p:grpSpPr>
        <p:sp>
          <p:nvSpPr>
            <p:cNvPr id="9" name="直方体 8"/>
            <p:cNvSpPr/>
            <p:nvPr/>
          </p:nvSpPr>
          <p:spPr>
            <a:xfrm>
              <a:off x="1500166" y="1500174"/>
              <a:ext cx="1785950" cy="1285884"/>
            </a:xfrm>
            <a:prstGeom prst="cube">
              <a:avLst>
                <a:gd name="adj" fmla="val 20839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円/楕円 9"/>
            <p:cNvSpPr/>
            <p:nvPr/>
          </p:nvSpPr>
          <p:spPr>
            <a:xfrm>
              <a:off x="1643042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kern="0" dirty="0" smtClean="0"/>
                <a:t>CPU</a:t>
              </a:r>
              <a:endParaRPr kumimoji="1" lang="ja-JP" altLang="en-US" sz="1000" kern="0" dirty="0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2285984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CPU</a:t>
              </a:r>
              <a:endParaRPr kumimoji="1" lang="ja-JP" altLang="en-US" sz="1000" dirty="0"/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3071802" y="4214818"/>
            <a:ext cx="1785950" cy="1285884"/>
            <a:chOff x="1500166" y="1500174"/>
            <a:chExt cx="1785950" cy="1285884"/>
          </a:xfrm>
        </p:grpSpPr>
        <p:sp>
          <p:nvSpPr>
            <p:cNvPr id="13" name="直方体 12"/>
            <p:cNvSpPr/>
            <p:nvPr/>
          </p:nvSpPr>
          <p:spPr>
            <a:xfrm>
              <a:off x="1500166" y="1500174"/>
              <a:ext cx="1785950" cy="1285884"/>
            </a:xfrm>
            <a:prstGeom prst="cube">
              <a:avLst>
                <a:gd name="adj" fmla="val 20839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1643042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CPU</a:t>
              </a:r>
              <a:endParaRPr kumimoji="1" lang="ja-JP" altLang="en-US" sz="1000" dirty="0"/>
            </a:p>
          </p:txBody>
        </p:sp>
        <p:sp>
          <p:nvSpPr>
            <p:cNvPr id="15" name="円/楕円 14"/>
            <p:cNvSpPr/>
            <p:nvPr/>
          </p:nvSpPr>
          <p:spPr>
            <a:xfrm>
              <a:off x="2285984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CPU</a:t>
              </a:r>
              <a:endParaRPr kumimoji="1" lang="ja-JP" altLang="en-US" sz="1000" dirty="0"/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4714876" y="4214818"/>
            <a:ext cx="1785950" cy="1285884"/>
            <a:chOff x="1500166" y="1500174"/>
            <a:chExt cx="1785950" cy="1285884"/>
          </a:xfrm>
        </p:grpSpPr>
        <p:sp>
          <p:nvSpPr>
            <p:cNvPr id="17" name="直方体 16"/>
            <p:cNvSpPr/>
            <p:nvPr/>
          </p:nvSpPr>
          <p:spPr>
            <a:xfrm>
              <a:off x="1500166" y="1500174"/>
              <a:ext cx="1785950" cy="1285884"/>
            </a:xfrm>
            <a:prstGeom prst="cube">
              <a:avLst>
                <a:gd name="adj" fmla="val 20839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>
              <a:off x="1643042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CPU</a:t>
              </a:r>
              <a:endParaRPr kumimoji="1" lang="ja-JP" altLang="en-US" sz="1000" dirty="0"/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2285984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CPU</a:t>
              </a:r>
              <a:endParaRPr kumimoji="1" lang="ja-JP" altLang="en-US" sz="1000" dirty="0"/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6357950" y="4214818"/>
            <a:ext cx="1785950" cy="1285884"/>
            <a:chOff x="1500166" y="1500174"/>
            <a:chExt cx="1785950" cy="1285884"/>
          </a:xfrm>
        </p:grpSpPr>
        <p:sp>
          <p:nvSpPr>
            <p:cNvPr id="21" name="直方体 20"/>
            <p:cNvSpPr/>
            <p:nvPr/>
          </p:nvSpPr>
          <p:spPr>
            <a:xfrm>
              <a:off x="1500166" y="1500174"/>
              <a:ext cx="1785950" cy="1285884"/>
            </a:xfrm>
            <a:prstGeom prst="cube">
              <a:avLst>
                <a:gd name="adj" fmla="val 20839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1643042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CPU</a:t>
              </a:r>
              <a:endParaRPr kumimoji="1" lang="ja-JP" altLang="en-US" sz="1000" dirty="0"/>
            </a:p>
          </p:txBody>
        </p:sp>
        <p:sp>
          <p:nvSpPr>
            <p:cNvPr id="23" name="円/楕円 22"/>
            <p:cNvSpPr/>
            <p:nvPr/>
          </p:nvSpPr>
          <p:spPr>
            <a:xfrm>
              <a:off x="2285984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CPU</a:t>
              </a:r>
              <a:endParaRPr kumimoji="1" lang="ja-JP" altLang="en-US" sz="1000" dirty="0"/>
            </a:p>
          </p:txBody>
        </p:sp>
      </p:grpSp>
      <p:sp>
        <p:nvSpPr>
          <p:cNvPr id="48" name="テキスト ボックス 47"/>
          <p:cNvSpPr txBox="1"/>
          <p:nvPr/>
        </p:nvSpPr>
        <p:spPr>
          <a:xfrm>
            <a:off x="2428860" y="5854503"/>
            <a:ext cx="7328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I/O</a:t>
            </a:r>
          </a:p>
          <a:p>
            <a:pPr algn="ctr"/>
            <a:r>
              <a:rPr kumimoji="1" lang="ja-JP" altLang="en-US" dirty="0" smtClean="0"/>
              <a:t>ノード</a:t>
            </a:r>
            <a:endParaRPr kumimoji="1" lang="ja-JP" altLang="en-US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714348" y="4714884"/>
            <a:ext cx="7328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 smtClean="0"/>
              <a:t>計算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ノード</a:t>
            </a:r>
            <a:endParaRPr kumimoji="1" lang="ja-JP" altLang="en-US" dirty="0"/>
          </a:p>
        </p:txBody>
      </p:sp>
      <p:sp>
        <p:nvSpPr>
          <p:cNvPr id="50" name="正方形/長方形 49"/>
          <p:cNvSpPr/>
          <p:nvPr/>
        </p:nvSpPr>
        <p:spPr>
          <a:xfrm>
            <a:off x="1643042" y="5143512"/>
            <a:ext cx="214314" cy="21431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/>
          <p:cNvSpPr/>
          <p:nvPr/>
        </p:nvSpPr>
        <p:spPr>
          <a:xfrm>
            <a:off x="1857356" y="5143512"/>
            <a:ext cx="214314" cy="21431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/>
          <p:cNvSpPr/>
          <p:nvPr/>
        </p:nvSpPr>
        <p:spPr>
          <a:xfrm>
            <a:off x="2285984" y="5143512"/>
            <a:ext cx="214314" cy="21431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/>
          <p:cNvSpPr/>
          <p:nvPr/>
        </p:nvSpPr>
        <p:spPr>
          <a:xfrm>
            <a:off x="2500298" y="5143512"/>
            <a:ext cx="214314" cy="21431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/>
          <p:cNvSpPr/>
          <p:nvPr/>
        </p:nvSpPr>
        <p:spPr>
          <a:xfrm>
            <a:off x="3286116" y="5143512"/>
            <a:ext cx="214314" cy="21431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/>
          <p:cNvSpPr/>
          <p:nvPr/>
        </p:nvSpPr>
        <p:spPr>
          <a:xfrm>
            <a:off x="3500430" y="5143512"/>
            <a:ext cx="214314" cy="21431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/>
          <p:cNvSpPr/>
          <p:nvPr/>
        </p:nvSpPr>
        <p:spPr>
          <a:xfrm>
            <a:off x="3929058" y="5143512"/>
            <a:ext cx="214314" cy="21431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4143372" y="5143512"/>
            <a:ext cx="214314" cy="21431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正方形/長方形 57"/>
          <p:cNvSpPr/>
          <p:nvPr/>
        </p:nvSpPr>
        <p:spPr>
          <a:xfrm>
            <a:off x="4929190" y="5143512"/>
            <a:ext cx="214314" cy="21431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5143504" y="5143512"/>
            <a:ext cx="214314" cy="21431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正方形/長方形 59"/>
          <p:cNvSpPr/>
          <p:nvPr/>
        </p:nvSpPr>
        <p:spPr>
          <a:xfrm>
            <a:off x="5572132" y="5143512"/>
            <a:ext cx="214314" cy="21431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正方形/長方形 60"/>
          <p:cNvSpPr/>
          <p:nvPr/>
        </p:nvSpPr>
        <p:spPr>
          <a:xfrm>
            <a:off x="5786446" y="5143512"/>
            <a:ext cx="214314" cy="21431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正方形/長方形 61"/>
          <p:cNvSpPr/>
          <p:nvPr/>
        </p:nvSpPr>
        <p:spPr>
          <a:xfrm>
            <a:off x="6572264" y="5143512"/>
            <a:ext cx="214314" cy="21431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正方形/長方形 62"/>
          <p:cNvSpPr/>
          <p:nvPr/>
        </p:nvSpPr>
        <p:spPr>
          <a:xfrm>
            <a:off x="6786578" y="5143512"/>
            <a:ext cx="214314" cy="21431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正方形/長方形 63"/>
          <p:cNvSpPr/>
          <p:nvPr/>
        </p:nvSpPr>
        <p:spPr>
          <a:xfrm>
            <a:off x="7215206" y="5143512"/>
            <a:ext cx="214314" cy="21431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/>
          <p:cNvSpPr/>
          <p:nvPr/>
        </p:nvSpPr>
        <p:spPr>
          <a:xfrm>
            <a:off x="7429520" y="5143512"/>
            <a:ext cx="214314" cy="21431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8.0481E-7 L 0.20608 0.1429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" y="7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8.0481E-7 L 0.14444 0.1429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" y="7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8.0481E-7 L 0.37205 0.1429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" y="7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8.0481E-7 L -0.28524 0.1429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" y="7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8.0481E-7 L -0.03524 0.1429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" y="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8.0481E-7 L 0.12101 0.1429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" y="71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8.0481E-7 L 0.01267 0.1429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" y="7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8.0481E-7 L -0.04392 0.1429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" y="71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8.0481E-7 L 0.34062 0.1429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" y="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8.0481E-7 L -0.01076 0.1429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" y="71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8.0481E-7 L -0.0967 0.1429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" y="71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8.0481E-7 L -0.05868 0.14292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" y="71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8.0481E-7 L -0.06736 0.1429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" y="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8.0481E-7 L -0.12014 0.14292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" y="71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8.0481E-7 L -0.30868 0.14292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" y="71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8.0481E-7 L 0.19045 0.14292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" y="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2" grpId="0" animBg="1"/>
      <p:bldP spid="53" grpId="0" animBg="1"/>
      <p:bldP spid="54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目標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マルチコアクラスタ上の並列ファイルシステム向け</a:t>
            </a:r>
            <a:r>
              <a:rPr lang="en-US" altLang="ja-JP" dirty="0" smtClean="0"/>
              <a:t>I/O</a:t>
            </a:r>
            <a:r>
              <a:rPr lang="ja-JP" altLang="en-US" dirty="0" smtClean="0"/>
              <a:t>アーキテクチャ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シーク回数の削減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リクエスト</a:t>
            </a:r>
            <a:r>
              <a:rPr lang="ja-JP" altLang="en-US" dirty="0"/>
              <a:t>数</a:t>
            </a:r>
            <a:r>
              <a:rPr lang="ja-JP" altLang="en-US" dirty="0" smtClean="0"/>
              <a:t>の削減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プロセスへの公平性</a:t>
            </a:r>
            <a:endParaRPr lang="en-US" altLang="ja-JP" dirty="0" smtClean="0"/>
          </a:p>
        </p:txBody>
      </p:sp>
      <p:sp>
        <p:nvSpPr>
          <p:cNvPr id="4" name="フローチャート : 磁気ディスク 3"/>
          <p:cNvSpPr/>
          <p:nvPr/>
        </p:nvSpPr>
        <p:spPr>
          <a:xfrm>
            <a:off x="5286380" y="5766043"/>
            <a:ext cx="857256" cy="734790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Disk</a:t>
            </a:r>
            <a:endParaRPr kumimoji="1" lang="ja-JP" altLang="en-US" sz="1200" dirty="0"/>
          </a:p>
        </p:txBody>
      </p:sp>
      <p:sp>
        <p:nvSpPr>
          <p:cNvPr id="5" name="フローチャート : 磁気ディスク 4"/>
          <p:cNvSpPr/>
          <p:nvPr/>
        </p:nvSpPr>
        <p:spPr>
          <a:xfrm>
            <a:off x="6357950" y="5766043"/>
            <a:ext cx="857256" cy="734790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Disk</a:t>
            </a:r>
            <a:endParaRPr kumimoji="1" lang="ja-JP" altLang="en-US" sz="1200" dirty="0"/>
          </a:p>
        </p:txBody>
      </p:sp>
      <p:sp>
        <p:nvSpPr>
          <p:cNvPr id="6" name="フローチャート : 磁気ディスク 5"/>
          <p:cNvSpPr/>
          <p:nvPr/>
        </p:nvSpPr>
        <p:spPr>
          <a:xfrm>
            <a:off x="7429520" y="5766043"/>
            <a:ext cx="857256" cy="734790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Disk</a:t>
            </a:r>
            <a:endParaRPr kumimoji="1" lang="ja-JP" altLang="en-US" sz="1200" dirty="0"/>
          </a:p>
        </p:txBody>
      </p:sp>
      <p:sp>
        <p:nvSpPr>
          <p:cNvPr id="71" name="正方形/長方形 70"/>
          <p:cNvSpPr/>
          <p:nvPr/>
        </p:nvSpPr>
        <p:spPr>
          <a:xfrm>
            <a:off x="4786314" y="5072074"/>
            <a:ext cx="407196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Scheduling </a:t>
            </a:r>
            <a:r>
              <a:rPr kumimoji="1" lang="en-US" altLang="ja-JP" dirty="0" smtClean="0"/>
              <a:t> Layer</a:t>
            </a:r>
            <a:endParaRPr kumimoji="1" lang="ja-JP" altLang="en-US" dirty="0"/>
          </a:p>
        </p:txBody>
      </p:sp>
      <p:grpSp>
        <p:nvGrpSpPr>
          <p:cNvPr id="72" name="グループ化 71"/>
          <p:cNvGrpSpPr/>
          <p:nvPr/>
        </p:nvGrpSpPr>
        <p:grpSpPr>
          <a:xfrm>
            <a:off x="7500958" y="4143380"/>
            <a:ext cx="1214446" cy="571504"/>
            <a:chOff x="1643042" y="2000240"/>
            <a:chExt cx="1214446" cy="571504"/>
          </a:xfrm>
        </p:grpSpPr>
        <p:sp>
          <p:nvSpPr>
            <p:cNvPr id="73" name="円/楕円 72"/>
            <p:cNvSpPr/>
            <p:nvPr/>
          </p:nvSpPr>
          <p:spPr>
            <a:xfrm>
              <a:off x="1643042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CPU</a:t>
              </a:r>
              <a:endParaRPr kumimoji="1" lang="ja-JP" altLang="en-US" sz="1000" dirty="0"/>
            </a:p>
          </p:txBody>
        </p:sp>
        <p:sp>
          <p:nvSpPr>
            <p:cNvPr id="74" name="円/楕円 73"/>
            <p:cNvSpPr/>
            <p:nvPr/>
          </p:nvSpPr>
          <p:spPr>
            <a:xfrm>
              <a:off x="2285984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CPU</a:t>
              </a:r>
              <a:endParaRPr kumimoji="1" lang="ja-JP" altLang="en-US" sz="1000" dirty="0"/>
            </a:p>
          </p:txBody>
        </p:sp>
      </p:grpSp>
      <p:grpSp>
        <p:nvGrpSpPr>
          <p:cNvPr id="75" name="グループ化 74"/>
          <p:cNvGrpSpPr/>
          <p:nvPr/>
        </p:nvGrpSpPr>
        <p:grpSpPr>
          <a:xfrm>
            <a:off x="6215074" y="4143380"/>
            <a:ext cx="1214446" cy="571504"/>
            <a:chOff x="1643042" y="2000240"/>
            <a:chExt cx="1214446" cy="571504"/>
          </a:xfrm>
        </p:grpSpPr>
        <p:sp>
          <p:nvSpPr>
            <p:cNvPr id="76" name="円/楕円 75"/>
            <p:cNvSpPr/>
            <p:nvPr/>
          </p:nvSpPr>
          <p:spPr>
            <a:xfrm>
              <a:off x="1643042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CPU</a:t>
              </a:r>
              <a:endParaRPr kumimoji="1" lang="ja-JP" altLang="en-US" sz="1000" dirty="0"/>
            </a:p>
          </p:txBody>
        </p:sp>
        <p:sp>
          <p:nvSpPr>
            <p:cNvPr id="77" name="円/楕円 76"/>
            <p:cNvSpPr/>
            <p:nvPr/>
          </p:nvSpPr>
          <p:spPr>
            <a:xfrm>
              <a:off x="2285984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CPU</a:t>
              </a:r>
              <a:endParaRPr kumimoji="1" lang="ja-JP" altLang="en-US" sz="1000" dirty="0"/>
            </a:p>
          </p:txBody>
        </p:sp>
      </p:grpSp>
      <p:grpSp>
        <p:nvGrpSpPr>
          <p:cNvPr id="78" name="グループ化 77"/>
          <p:cNvGrpSpPr/>
          <p:nvPr/>
        </p:nvGrpSpPr>
        <p:grpSpPr>
          <a:xfrm>
            <a:off x="4929190" y="4143380"/>
            <a:ext cx="1214446" cy="571504"/>
            <a:chOff x="1643042" y="2000240"/>
            <a:chExt cx="1214446" cy="571504"/>
          </a:xfrm>
        </p:grpSpPr>
        <p:sp>
          <p:nvSpPr>
            <p:cNvPr id="79" name="円/楕円 78"/>
            <p:cNvSpPr/>
            <p:nvPr/>
          </p:nvSpPr>
          <p:spPr>
            <a:xfrm>
              <a:off x="1643042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CPU</a:t>
              </a:r>
              <a:endParaRPr kumimoji="1" lang="ja-JP" altLang="en-US" sz="1000" dirty="0"/>
            </a:p>
          </p:txBody>
        </p:sp>
        <p:sp>
          <p:nvSpPr>
            <p:cNvPr id="80" name="円/楕円 79"/>
            <p:cNvSpPr/>
            <p:nvPr/>
          </p:nvSpPr>
          <p:spPr>
            <a:xfrm>
              <a:off x="2285984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CPU</a:t>
              </a:r>
              <a:endParaRPr kumimoji="1" lang="ja-JP" altLang="en-US" sz="1000" dirty="0"/>
            </a:p>
          </p:txBody>
        </p:sp>
      </p:grpSp>
      <p:cxnSp>
        <p:nvCxnSpPr>
          <p:cNvPr id="99" name="直線矢印コネクタ 98"/>
          <p:cNvCxnSpPr>
            <a:cxnSpLocks noChangeAspect="1"/>
          </p:cNvCxnSpPr>
          <p:nvPr/>
        </p:nvCxnSpPr>
        <p:spPr>
          <a:xfrm rot="5400000">
            <a:off x="5499900" y="5715016"/>
            <a:ext cx="428628" cy="1588"/>
          </a:xfrm>
          <a:prstGeom prst="straightConnector1">
            <a:avLst/>
          </a:prstGeom>
          <a:ln w="60325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0" name="直線矢印コネクタ 99"/>
          <p:cNvCxnSpPr>
            <a:cxnSpLocks noChangeAspect="1"/>
          </p:cNvCxnSpPr>
          <p:nvPr/>
        </p:nvCxnSpPr>
        <p:spPr>
          <a:xfrm rot="5400000">
            <a:off x="6571470" y="5714222"/>
            <a:ext cx="428628" cy="1588"/>
          </a:xfrm>
          <a:prstGeom prst="straightConnector1">
            <a:avLst/>
          </a:prstGeom>
          <a:ln w="60325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1" name="直線矢印コネクタ 100"/>
          <p:cNvCxnSpPr>
            <a:cxnSpLocks noChangeAspect="1"/>
          </p:cNvCxnSpPr>
          <p:nvPr/>
        </p:nvCxnSpPr>
        <p:spPr>
          <a:xfrm rot="5400000">
            <a:off x="7644628" y="5714222"/>
            <a:ext cx="428628" cy="1588"/>
          </a:xfrm>
          <a:prstGeom prst="straightConnector1">
            <a:avLst/>
          </a:prstGeom>
          <a:ln w="60325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3" name="直線矢印コネクタ 102"/>
          <p:cNvCxnSpPr>
            <a:stCxn id="79" idx="4"/>
          </p:cNvCxnSpPr>
          <p:nvPr/>
        </p:nvCxnSpPr>
        <p:spPr>
          <a:xfrm rot="5400000">
            <a:off x="5036347" y="489347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矢印コネクタ 103"/>
          <p:cNvCxnSpPr/>
          <p:nvPr/>
        </p:nvCxnSpPr>
        <p:spPr>
          <a:xfrm rot="5400000">
            <a:off x="5678495" y="4892685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矢印コネクタ 104"/>
          <p:cNvCxnSpPr/>
          <p:nvPr/>
        </p:nvCxnSpPr>
        <p:spPr>
          <a:xfrm rot="5400000">
            <a:off x="6321437" y="4892685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矢印コネクタ 105"/>
          <p:cNvCxnSpPr/>
          <p:nvPr/>
        </p:nvCxnSpPr>
        <p:spPr>
          <a:xfrm rot="5400000">
            <a:off x="6965967" y="4892685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矢印コネクタ 106"/>
          <p:cNvCxnSpPr/>
          <p:nvPr/>
        </p:nvCxnSpPr>
        <p:spPr>
          <a:xfrm rot="5400000">
            <a:off x="7608909" y="4892685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矢印コネクタ 107"/>
          <p:cNvCxnSpPr/>
          <p:nvPr/>
        </p:nvCxnSpPr>
        <p:spPr>
          <a:xfrm rot="5400000">
            <a:off x="8251851" y="4892685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スライド番号プレースホルダ 10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提案</a:t>
            </a:r>
            <a:r>
              <a:rPr kumimoji="1" lang="en-US" altLang="ja-JP" dirty="0" smtClean="0"/>
              <a:t>: Gather-Arrange-Scatter (GAS)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kumimoji="1" lang="en-US" altLang="ja-JP" dirty="0" smtClean="0"/>
              <a:t>Gather</a:t>
            </a:r>
            <a:r>
              <a:rPr lang="ja-JP" altLang="en-US" dirty="0" smtClean="0"/>
              <a:t> </a:t>
            </a:r>
            <a:endParaRPr lang="en-US" altLang="ja-JP" dirty="0"/>
          </a:p>
          <a:p>
            <a:pPr lvl="1"/>
            <a:r>
              <a:rPr lang="ja-JP" altLang="en-US" dirty="0" smtClean="0"/>
              <a:t>計算ノードにおいてローカルに</a:t>
            </a:r>
            <a:r>
              <a:rPr lang="en-US" altLang="ja-JP" dirty="0" smtClean="0"/>
              <a:t>I/O</a:t>
            </a:r>
            <a:r>
              <a:rPr lang="ja-JP" altLang="en-US" dirty="0" smtClean="0"/>
              <a:t>要求を収集し、バッファリング</a:t>
            </a:r>
            <a:endParaRPr lang="en-US" altLang="ja-JP" dirty="0" smtClean="0"/>
          </a:p>
          <a:p>
            <a:r>
              <a:rPr kumimoji="1" lang="en-US" altLang="ja-JP" dirty="0" smtClean="0"/>
              <a:t>Arrange</a:t>
            </a:r>
          </a:p>
          <a:p>
            <a:pPr lvl="1"/>
            <a:r>
              <a:rPr kumimoji="1" lang="ja-JP" altLang="en-US" dirty="0" smtClean="0"/>
              <a:t>バッファが溢れた</a:t>
            </a:r>
            <a:r>
              <a:rPr lang="ja-JP" altLang="en-US" dirty="0"/>
              <a:t>際</a:t>
            </a:r>
            <a:r>
              <a:rPr kumimoji="1" lang="ja-JP" altLang="en-US" dirty="0" smtClean="0"/>
              <a:t>に</a:t>
            </a:r>
            <a:r>
              <a:rPr lang="ja-JP" altLang="en-US" dirty="0" smtClean="0"/>
              <a:t>要求を整列</a:t>
            </a:r>
            <a:r>
              <a:rPr lang="en-US" altLang="ja-JP" dirty="0" smtClean="0"/>
              <a:t>(</a:t>
            </a:r>
            <a:r>
              <a:rPr lang="ja-JP" altLang="en-US" dirty="0" smtClean="0"/>
              <a:t>並び替え・マージ</a:t>
            </a:r>
            <a:r>
              <a:rPr lang="en-US" altLang="ja-JP" dirty="0" smtClean="0"/>
              <a:t>)</a:t>
            </a:r>
          </a:p>
          <a:p>
            <a:r>
              <a:rPr kumimoji="1" lang="en-US" altLang="ja-JP" dirty="0" smtClean="0"/>
              <a:t>Scatter</a:t>
            </a:r>
          </a:p>
          <a:p>
            <a:pPr lvl="1"/>
            <a:r>
              <a:rPr kumimoji="1" lang="en-US" altLang="ja-JP" dirty="0" smtClean="0"/>
              <a:t>I/O</a:t>
            </a:r>
            <a:r>
              <a:rPr kumimoji="1" lang="ja-JP" altLang="en-US" dirty="0" smtClean="0"/>
              <a:t>ノードに並列に要求を送信</a:t>
            </a:r>
            <a:endParaRPr kumimoji="1" lang="en-US" altLang="ja-JP" dirty="0" smtClean="0"/>
          </a:p>
          <a:p>
            <a:pPr lvl="1"/>
            <a:endParaRPr lang="en-US" altLang="ja-JP" dirty="0"/>
          </a:p>
          <a:p>
            <a:r>
              <a:rPr kumimoji="1" lang="ja-JP" altLang="en-US" dirty="0" smtClean="0"/>
              <a:t>注意点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I/O</a:t>
            </a:r>
            <a:r>
              <a:rPr kumimoji="1" lang="ja-JP" altLang="en-US" dirty="0" smtClean="0"/>
              <a:t>要求は非同期に発行される</a:t>
            </a:r>
            <a:endParaRPr lang="en-US" altLang="ja-JP" dirty="0"/>
          </a:p>
          <a:p>
            <a:pPr lvl="2"/>
            <a:r>
              <a:rPr kumimoji="1" lang="en-US" altLang="ja-JP" dirty="0" smtClean="0"/>
              <a:t>POSIX atomicity semantics</a:t>
            </a:r>
            <a:r>
              <a:rPr kumimoji="1" lang="ja-JP" altLang="en-US" dirty="0" smtClean="0"/>
              <a:t>は守っていない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詳細は論文参照</a:t>
            </a:r>
            <a:r>
              <a:rPr kumimoji="1" lang="en-US" altLang="ja-JP" dirty="0" smtClean="0"/>
              <a:t>)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提案</a:t>
            </a:r>
            <a:r>
              <a:rPr lang="en-US" altLang="ja-JP" dirty="0" smtClean="0"/>
              <a:t>: Gather-Arrange-Scatter (GAS)</a:t>
            </a:r>
            <a:endParaRPr kumimoji="1" lang="ja-JP" altLang="en-US" dirty="0"/>
          </a:p>
        </p:txBody>
      </p:sp>
      <p:sp>
        <p:nvSpPr>
          <p:cNvPr id="4" name="フローチャート : 磁気ディスク 3"/>
          <p:cNvSpPr/>
          <p:nvPr/>
        </p:nvSpPr>
        <p:spPr>
          <a:xfrm>
            <a:off x="3000364" y="2996983"/>
            <a:ext cx="1000132" cy="857256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Disk</a:t>
            </a:r>
            <a:endParaRPr kumimoji="1" lang="ja-JP" altLang="en-US" sz="1200" dirty="0"/>
          </a:p>
        </p:txBody>
      </p:sp>
      <p:sp>
        <p:nvSpPr>
          <p:cNvPr id="5" name="フローチャート : 磁気ディスク 4"/>
          <p:cNvSpPr/>
          <p:nvPr/>
        </p:nvSpPr>
        <p:spPr>
          <a:xfrm>
            <a:off x="4071934" y="2996983"/>
            <a:ext cx="1000132" cy="857256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Disk</a:t>
            </a:r>
            <a:endParaRPr kumimoji="1" lang="ja-JP" altLang="en-US" sz="1200" dirty="0"/>
          </a:p>
        </p:txBody>
      </p:sp>
      <p:sp>
        <p:nvSpPr>
          <p:cNvPr id="6" name="フローチャート : 磁気ディスク 5"/>
          <p:cNvSpPr/>
          <p:nvPr/>
        </p:nvSpPr>
        <p:spPr>
          <a:xfrm>
            <a:off x="5143504" y="2996983"/>
            <a:ext cx="1000132" cy="857256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Disk</a:t>
            </a:r>
            <a:endParaRPr kumimoji="1" lang="ja-JP" altLang="en-US" sz="1200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1285852" y="1496785"/>
            <a:ext cx="1785950" cy="1285884"/>
            <a:chOff x="1500166" y="1500174"/>
            <a:chExt cx="1785950" cy="1285884"/>
          </a:xfrm>
        </p:grpSpPr>
        <p:sp>
          <p:nvSpPr>
            <p:cNvPr id="8" name="直方体 7"/>
            <p:cNvSpPr/>
            <p:nvPr/>
          </p:nvSpPr>
          <p:spPr>
            <a:xfrm>
              <a:off x="1500166" y="1500174"/>
              <a:ext cx="1785950" cy="1285884"/>
            </a:xfrm>
            <a:prstGeom prst="cube">
              <a:avLst>
                <a:gd name="adj" fmla="val 20839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1643042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kern="0" dirty="0" smtClean="0"/>
                <a:t>CPU</a:t>
              </a:r>
              <a:endParaRPr kumimoji="1" lang="ja-JP" altLang="en-US" sz="1000" kern="0" dirty="0"/>
            </a:p>
          </p:txBody>
        </p:sp>
        <p:sp>
          <p:nvSpPr>
            <p:cNvPr id="10" name="円/楕円 9"/>
            <p:cNvSpPr/>
            <p:nvPr/>
          </p:nvSpPr>
          <p:spPr>
            <a:xfrm>
              <a:off x="2285984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CPU</a:t>
              </a:r>
              <a:endParaRPr kumimoji="1" lang="ja-JP" altLang="en-US" sz="1000" dirty="0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2928926" y="1496785"/>
            <a:ext cx="1785950" cy="1285884"/>
            <a:chOff x="1500166" y="1500174"/>
            <a:chExt cx="1785950" cy="1285884"/>
          </a:xfrm>
        </p:grpSpPr>
        <p:sp>
          <p:nvSpPr>
            <p:cNvPr id="12" name="直方体 11"/>
            <p:cNvSpPr/>
            <p:nvPr/>
          </p:nvSpPr>
          <p:spPr>
            <a:xfrm>
              <a:off x="1500166" y="1500174"/>
              <a:ext cx="1785950" cy="1285884"/>
            </a:xfrm>
            <a:prstGeom prst="cube">
              <a:avLst>
                <a:gd name="adj" fmla="val 20839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1643042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CPU</a:t>
              </a:r>
              <a:endParaRPr kumimoji="1" lang="ja-JP" altLang="en-US" sz="1000" dirty="0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2285984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CPU</a:t>
              </a:r>
              <a:endParaRPr kumimoji="1" lang="ja-JP" altLang="en-US" sz="1000" dirty="0"/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4572000" y="1496785"/>
            <a:ext cx="1785950" cy="1285884"/>
            <a:chOff x="1500166" y="1500174"/>
            <a:chExt cx="1785950" cy="1285884"/>
          </a:xfrm>
        </p:grpSpPr>
        <p:sp>
          <p:nvSpPr>
            <p:cNvPr id="16" name="直方体 15"/>
            <p:cNvSpPr/>
            <p:nvPr/>
          </p:nvSpPr>
          <p:spPr>
            <a:xfrm>
              <a:off x="1500166" y="1500174"/>
              <a:ext cx="1785950" cy="1285884"/>
            </a:xfrm>
            <a:prstGeom prst="cube">
              <a:avLst>
                <a:gd name="adj" fmla="val 20839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1643042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CPU</a:t>
              </a:r>
              <a:endParaRPr kumimoji="1" lang="ja-JP" altLang="en-US" sz="1000" dirty="0"/>
            </a:p>
          </p:txBody>
        </p:sp>
        <p:sp>
          <p:nvSpPr>
            <p:cNvPr id="18" name="円/楕円 17"/>
            <p:cNvSpPr/>
            <p:nvPr/>
          </p:nvSpPr>
          <p:spPr>
            <a:xfrm>
              <a:off x="2285984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CPU</a:t>
              </a:r>
              <a:endParaRPr kumimoji="1" lang="ja-JP" altLang="en-US" sz="1000" dirty="0"/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6215074" y="1496785"/>
            <a:ext cx="1785950" cy="1285884"/>
            <a:chOff x="1500166" y="1500174"/>
            <a:chExt cx="1785950" cy="1285884"/>
          </a:xfrm>
        </p:grpSpPr>
        <p:sp>
          <p:nvSpPr>
            <p:cNvPr id="20" name="直方体 19"/>
            <p:cNvSpPr/>
            <p:nvPr/>
          </p:nvSpPr>
          <p:spPr>
            <a:xfrm>
              <a:off x="1500166" y="1500174"/>
              <a:ext cx="1785950" cy="1285884"/>
            </a:xfrm>
            <a:prstGeom prst="cube">
              <a:avLst>
                <a:gd name="adj" fmla="val 20839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>
              <a:off x="1643042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CPU</a:t>
              </a:r>
              <a:endParaRPr kumimoji="1" lang="ja-JP" altLang="en-US" sz="1000" dirty="0"/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2285984" y="2000240"/>
              <a:ext cx="571504" cy="57150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CPU</a:t>
              </a:r>
              <a:endParaRPr kumimoji="1" lang="ja-JP" altLang="en-US" sz="1000" dirty="0"/>
            </a:p>
          </p:txBody>
        </p:sp>
      </p:grpSp>
      <p:cxnSp>
        <p:nvCxnSpPr>
          <p:cNvPr id="23" name="直線矢印コネクタ 22"/>
          <p:cNvCxnSpPr/>
          <p:nvPr/>
        </p:nvCxnSpPr>
        <p:spPr>
          <a:xfrm rot="16200000" flipH="1">
            <a:off x="2321704" y="1961131"/>
            <a:ext cx="571503" cy="1785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rot="16200000" flipH="1">
            <a:off x="2643175" y="2282602"/>
            <a:ext cx="571503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rot="16200000" flipH="1">
            <a:off x="3143240" y="2782669"/>
            <a:ext cx="571504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rot="5400000">
            <a:off x="3464711" y="2604074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rot="5400000">
            <a:off x="3964778" y="2104009"/>
            <a:ext cx="571504" cy="15001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 rot="5400000">
            <a:off x="4286248" y="1782537"/>
            <a:ext cx="571504" cy="21431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rot="5400000">
            <a:off x="4786314" y="1282471"/>
            <a:ext cx="571504" cy="31432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rot="5400000">
            <a:off x="5107785" y="961000"/>
            <a:ext cx="571504" cy="37862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 rot="16200000" flipH="1">
            <a:off x="2857488" y="1425347"/>
            <a:ext cx="571504" cy="28575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 rot="16200000" flipH="1">
            <a:off x="3178959" y="1746818"/>
            <a:ext cx="571504" cy="22145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rot="16200000" flipH="1">
            <a:off x="3679025" y="2246884"/>
            <a:ext cx="571504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rot="16200000" flipH="1">
            <a:off x="4000496" y="2568355"/>
            <a:ext cx="571504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 rot="5400000">
            <a:off x="4500562" y="2639793"/>
            <a:ext cx="571504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rot="5400000">
            <a:off x="4822033" y="2318322"/>
            <a:ext cx="571504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 rot="5400000">
            <a:off x="5286380" y="1782537"/>
            <a:ext cx="571504" cy="21431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rot="5400000">
            <a:off x="5643570" y="1496785"/>
            <a:ext cx="571504" cy="27146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 rot="16200000" flipH="1">
            <a:off x="3393273" y="889562"/>
            <a:ext cx="571504" cy="39290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 rot="16200000" flipH="1">
            <a:off x="3714744" y="1211033"/>
            <a:ext cx="571504" cy="32861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 rot="16200000" flipH="1">
            <a:off x="4214810" y="1711099"/>
            <a:ext cx="571504" cy="2286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 rot="16200000" flipH="1">
            <a:off x="4536281" y="2032570"/>
            <a:ext cx="571504" cy="1643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 rot="16200000" flipH="1">
            <a:off x="5036347" y="2532636"/>
            <a:ext cx="571504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 rot="5400000">
            <a:off x="5357818" y="2854107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 rot="5400000">
            <a:off x="5857884" y="2354041"/>
            <a:ext cx="571504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rot="5400000">
            <a:off x="6179355" y="2032570"/>
            <a:ext cx="571504" cy="1643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フローチャート : 磁気ディスク 46"/>
          <p:cNvSpPr/>
          <p:nvPr/>
        </p:nvSpPr>
        <p:spPr>
          <a:xfrm>
            <a:off x="3000364" y="5857892"/>
            <a:ext cx="1000132" cy="857256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Disk</a:t>
            </a:r>
            <a:endParaRPr kumimoji="1" lang="ja-JP" altLang="en-US" sz="1200" dirty="0"/>
          </a:p>
        </p:txBody>
      </p:sp>
      <p:sp>
        <p:nvSpPr>
          <p:cNvPr id="48" name="フローチャート : 磁気ディスク 47"/>
          <p:cNvSpPr/>
          <p:nvPr/>
        </p:nvSpPr>
        <p:spPr>
          <a:xfrm>
            <a:off x="4071934" y="5857892"/>
            <a:ext cx="1000132" cy="857256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Disk</a:t>
            </a:r>
            <a:endParaRPr kumimoji="1" lang="ja-JP" altLang="en-US" sz="1200" dirty="0"/>
          </a:p>
        </p:txBody>
      </p:sp>
      <p:sp>
        <p:nvSpPr>
          <p:cNvPr id="49" name="フローチャート : 磁気ディスク 48"/>
          <p:cNvSpPr/>
          <p:nvPr/>
        </p:nvSpPr>
        <p:spPr>
          <a:xfrm>
            <a:off x="5143504" y="5857892"/>
            <a:ext cx="1000132" cy="857256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Disk</a:t>
            </a:r>
            <a:endParaRPr kumimoji="1" lang="ja-JP" altLang="en-US" sz="1200" dirty="0"/>
          </a:p>
        </p:txBody>
      </p:sp>
      <p:grpSp>
        <p:nvGrpSpPr>
          <p:cNvPr id="50" name="グループ化 49"/>
          <p:cNvGrpSpPr/>
          <p:nvPr/>
        </p:nvGrpSpPr>
        <p:grpSpPr>
          <a:xfrm>
            <a:off x="1285852" y="4000504"/>
            <a:ext cx="1785950" cy="1571636"/>
            <a:chOff x="1214414" y="3286124"/>
            <a:chExt cx="1785950" cy="1571636"/>
          </a:xfrm>
        </p:grpSpPr>
        <p:grpSp>
          <p:nvGrpSpPr>
            <p:cNvPr id="51" name="グループ化 68"/>
            <p:cNvGrpSpPr/>
            <p:nvPr/>
          </p:nvGrpSpPr>
          <p:grpSpPr>
            <a:xfrm>
              <a:off x="1214414" y="3286124"/>
              <a:ext cx="1785950" cy="1571636"/>
              <a:chOff x="1214414" y="3214686"/>
              <a:chExt cx="1785950" cy="1571636"/>
            </a:xfrm>
          </p:grpSpPr>
          <p:grpSp>
            <p:nvGrpSpPr>
              <p:cNvPr id="54" name="グループ化 47"/>
              <p:cNvGrpSpPr/>
              <p:nvPr/>
            </p:nvGrpSpPr>
            <p:grpSpPr>
              <a:xfrm>
                <a:off x="1214414" y="3214686"/>
                <a:ext cx="1785950" cy="1571636"/>
                <a:chOff x="1500166" y="1428736"/>
                <a:chExt cx="1785950" cy="1571636"/>
              </a:xfrm>
            </p:grpSpPr>
            <p:sp>
              <p:nvSpPr>
                <p:cNvPr id="56" name="直方体 48"/>
                <p:cNvSpPr/>
                <p:nvPr/>
              </p:nvSpPr>
              <p:spPr>
                <a:xfrm>
                  <a:off x="1500166" y="1428736"/>
                  <a:ext cx="1785950" cy="1571636"/>
                </a:xfrm>
                <a:prstGeom prst="cube">
                  <a:avLst>
                    <a:gd name="adj" fmla="val 20839"/>
                  </a:avLst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" name="円/楕円 56"/>
                <p:cNvSpPr/>
                <p:nvPr/>
              </p:nvSpPr>
              <p:spPr>
                <a:xfrm>
                  <a:off x="1643042" y="1857364"/>
                  <a:ext cx="571504" cy="571504"/>
                </a:xfrm>
                <a:prstGeom prst="ellipse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000" dirty="0" smtClean="0"/>
                    <a:t>CPU</a:t>
                  </a:r>
                  <a:endParaRPr kumimoji="1" lang="ja-JP" altLang="en-US" sz="1000" dirty="0"/>
                </a:p>
              </p:txBody>
            </p:sp>
            <p:sp>
              <p:nvSpPr>
                <p:cNvPr id="58" name="円/楕円 57"/>
                <p:cNvSpPr/>
                <p:nvPr/>
              </p:nvSpPr>
              <p:spPr>
                <a:xfrm>
                  <a:off x="2285984" y="1857364"/>
                  <a:ext cx="571504" cy="571504"/>
                </a:xfrm>
                <a:prstGeom prst="ellipse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000" dirty="0" smtClean="0"/>
                    <a:t>CPU</a:t>
                  </a:r>
                  <a:endParaRPr kumimoji="1" lang="ja-JP" altLang="en-US" sz="1000" dirty="0"/>
                </a:p>
              </p:txBody>
            </p:sp>
          </p:grpSp>
          <p:sp>
            <p:nvSpPr>
              <p:cNvPr id="55" name="正方形/長方形 54"/>
              <p:cNvSpPr/>
              <p:nvPr/>
            </p:nvSpPr>
            <p:spPr>
              <a:xfrm>
                <a:off x="1500166" y="4357694"/>
                <a:ext cx="928694" cy="28575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/>
                  <a:t>Dispatcher</a:t>
                </a:r>
                <a:endParaRPr kumimoji="1" lang="ja-JP" altLang="en-US" sz="1000" dirty="0"/>
              </a:p>
            </p:txBody>
          </p:sp>
        </p:grpSp>
        <p:cxnSp>
          <p:nvCxnSpPr>
            <p:cNvPr id="52" name="直線矢印コネクタ 51"/>
            <p:cNvCxnSpPr/>
            <p:nvPr/>
          </p:nvCxnSpPr>
          <p:spPr>
            <a:xfrm rot="16200000" flipH="1">
              <a:off x="1732339" y="4196958"/>
              <a:ext cx="142876" cy="3214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矢印コネクタ 52"/>
            <p:cNvCxnSpPr/>
            <p:nvPr/>
          </p:nvCxnSpPr>
          <p:spPr>
            <a:xfrm rot="5400000">
              <a:off x="2053811" y="4196959"/>
              <a:ext cx="142876" cy="3214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グループ化 58"/>
          <p:cNvGrpSpPr/>
          <p:nvPr/>
        </p:nvGrpSpPr>
        <p:grpSpPr>
          <a:xfrm>
            <a:off x="2928926" y="4000504"/>
            <a:ext cx="1785950" cy="1571636"/>
            <a:chOff x="1214414" y="3286124"/>
            <a:chExt cx="1785950" cy="1571636"/>
          </a:xfrm>
        </p:grpSpPr>
        <p:grpSp>
          <p:nvGrpSpPr>
            <p:cNvPr id="60" name="グループ化 68"/>
            <p:cNvGrpSpPr/>
            <p:nvPr/>
          </p:nvGrpSpPr>
          <p:grpSpPr>
            <a:xfrm>
              <a:off x="1214414" y="3286124"/>
              <a:ext cx="1785950" cy="1571636"/>
              <a:chOff x="1214414" y="3214686"/>
              <a:chExt cx="1785950" cy="1571636"/>
            </a:xfrm>
          </p:grpSpPr>
          <p:grpSp>
            <p:nvGrpSpPr>
              <p:cNvPr id="63" name="グループ化 47"/>
              <p:cNvGrpSpPr/>
              <p:nvPr/>
            </p:nvGrpSpPr>
            <p:grpSpPr>
              <a:xfrm>
                <a:off x="1214414" y="3214686"/>
                <a:ext cx="1785950" cy="1571636"/>
                <a:chOff x="1500166" y="1428736"/>
                <a:chExt cx="1785950" cy="1571636"/>
              </a:xfrm>
            </p:grpSpPr>
            <p:sp>
              <p:nvSpPr>
                <p:cNvPr id="65" name="直方体 64"/>
                <p:cNvSpPr/>
                <p:nvPr/>
              </p:nvSpPr>
              <p:spPr>
                <a:xfrm>
                  <a:off x="1500166" y="1428736"/>
                  <a:ext cx="1785950" cy="1571636"/>
                </a:xfrm>
                <a:prstGeom prst="cube">
                  <a:avLst>
                    <a:gd name="adj" fmla="val 20839"/>
                  </a:avLst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6" name="円/楕円 65"/>
                <p:cNvSpPr/>
                <p:nvPr/>
              </p:nvSpPr>
              <p:spPr>
                <a:xfrm>
                  <a:off x="1643042" y="1857364"/>
                  <a:ext cx="571504" cy="571504"/>
                </a:xfrm>
                <a:prstGeom prst="ellipse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000" dirty="0" smtClean="0"/>
                    <a:t>CPU</a:t>
                  </a:r>
                  <a:endParaRPr kumimoji="1" lang="ja-JP" altLang="en-US" sz="1000" dirty="0"/>
                </a:p>
              </p:txBody>
            </p:sp>
            <p:sp>
              <p:nvSpPr>
                <p:cNvPr id="67" name="円/楕円 66"/>
                <p:cNvSpPr/>
                <p:nvPr/>
              </p:nvSpPr>
              <p:spPr>
                <a:xfrm>
                  <a:off x="2285984" y="1857364"/>
                  <a:ext cx="571504" cy="571504"/>
                </a:xfrm>
                <a:prstGeom prst="ellipse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000" dirty="0" smtClean="0"/>
                    <a:t>CPU</a:t>
                  </a:r>
                  <a:endParaRPr kumimoji="1" lang="ja-JP" altLang="en-US" sz="1000" dirty="0"/>
                </a:p>
              </p:txBody>
            </p:sp>
          </p:grpSp>
          <p:sp>
            <p:nvSpPr>
              <p:cNvPr id="64" name="正方形/長方形 63"/>
              <p:cNvSpPr/>
              <p:nvPr/>
            </p:nvSpPr>
            <p:spPr>
              <a:xfrm>
                <a:off x="1500166" y="4357694"/>
                <a:ext cx="928694" cy="28575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/>
                  <a:t>Dispatcher</a:t>
                </a:r>
                <a:endParaRPr kumimoji="1" lang="ja-JP" altLang="en-US" sz="1000" dirty="0"/>
              </a:p>
            </p:txBody>
          </p:sp>
        </p:grpSp>
        <p:cxnSp>
          <p:nvCxnSpPr>
            <p:cNvPr id="61" name="直線矢印コネクタ 60"/>
            <p:cNvCxnSpPr/>
            <p:nvPr/>
          </p:nvCxnSpPr>
          <p:spPr>
            <a:xfrm rot="16200000" flipH="1">
              <a:off x="1732339" y="4196958"/>
              <a:ext cx="142876" cy="3214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矢印コネクタ 61"/>
            <p:cNvCxnSpPr/>
            <p:nvPr/>
          </p:nvCxnSpPr>
          <p:spPr>
            <a:xfrm rot="5400000">
              <a:off x="2053811" y="4196959"/>
              <a:ext cx="142876" cy="3214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グループ化 67"/>
          <p:cNvGrpSpPr/>
          <p:nvPr/>
        </p:nvGrpSpPr>
        <p:grpSpPr>
          <a:xfrm>
            <a:off x="4572000" y="4000504"/>
            <a:ext cx="1785950" cy="1571636"/>
            <a:chOff x="1214414" y="3286124"/>
            <a:chExt cx="1785950" cy="1571636"/>
          </a:xfrm>
        </p:grpSpPr>
        <p:grpSp>
          <p:nvGrpSpPr>
            <p:cNvPr id="69" name="グループ化 68"/>
            <p:cNvGrpSpPr/>
            <p:nvPr/>
          </p:nvGrpSpPr>
          <p:grpSpPr>
            <a:xfrm>
              <a:off x="1214414" y="3286124"/>
              <a:ext cx="1785950" cy="1571636"/>
              <a:chOff x="1214414" y="3214686"/>
              <a:chExt cx="1785950" cy="1571636"/>
            </a:xfrm>
          </p:grpSpPr>
          <p:grpSp>
            <p:nvGrpSpPr>
              <p:cNvPr id="72" name="グループ化 47"/>
              <p:cNvGrpSpPr/>
              <p:nvPr/>
            </p:nvGrpSpPr>
            <p:grpSpPr>
              <a:xfrm>
                <a:off x="1214414" y="3214686"/>
                <a:ext cx="1785950" cy="1571636"/>
                <a:chOff x="1500166" y="1428736"/>
                <a:chExt cx="1785950" cy="1571636"/>
              </a:xfrm>
            </p:grpSpPr>
            <p:sp>
              <p:nvSpPr>
                <p:cNvPr id="74" name="直方体 73"/>
                <p:cNvSpPr/>
                <p:nvPr/>
              </p:nvSpPr>
              <p:spPr>
                <a:xfrm>
                  <a:off x="1500166" y="1428736"/>
                  <a:ext cx="1785950" cy="1571636"/>
                </a:xfrm>
                <a:prstGeom prst="cube">
                  <a:avLst>
                    <a:gd name="adj" fmla="val 20839"/>
                  </a:avLst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" name="円/楕円 74"/>
                <p:cNvSpPr/>
                <p:nvPr/>
              </p:nvSpPr>
              <p:spPr>
                <a:xfrm>
                  <a:off x="1643042" y="1857364"/>
                  <a:ext cx="571504" cy="571504"/>
                </a:xfrm>
                <a:prstGeom prst="ellipse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000" dirty="0" smtClean="0"/>
                    <a:t>CPU</a:t>
                  </a:r>
                  <a:endParaRPr kumimoji="1" lang="ja-JP" altLang="en-US" sz="1000" dirty="0"/>
                </a:p>
              </p:txBody>
            </p:sp>
            <p:sp>
              <p:nvSpPr>
                <p:cNvPr id="76" name="円/楕円 75"/>
                <p:cNvSpPr/>
                <p:nvPr/>
              </p:nvSpPr>
              <p:spPr>
                <a:xfrm>
                  <a:off x="2285984" y="1857364"/>
                  <a:ext cx="571504" cy="571504"/>
                </a:xfrm>
                <a:prstGeom prst="ellipse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000" dirty="0" smtClean="0"/>
                    <a:t>CPU</a:t>
                  </a:r>
                  <a:endParaRPr kumimoji="1" lang="ja-JP" altLang="en-US" sz="1000" dirty="0"/>
                </a:p>
              </p:txBody>
            </p:sp>
          </p:grpSp>
          <p:sp>
            <p:nvSpPr>
              <p:cNvPr id="73" name="正方形/長方形 72"/>
              <p:cNvSpPr/>
              <p:nvPr/>
            </p:nvSpPr>
            <p:spPr>
              <a:xfrm>
                <a:off x="1500166" y="4357694"/>
                <a:ext cx="928694" cy="28575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/>
                  <a:t>Dispatcher</a:t>
                </a:r>
                <a:endParaRPr kumimoji="1" lang="ja-JP" altLang="en-US" sz="1000" dirty="0"/>
              </a:p>
            </p:txBody>
          </p:sp>
        </p:grpSp>
        <p:cxnSp>
          <p:nvCxnSpPr>
            <p:cNvPr id="70" name="直線矢印コネクタ 69"/>
            <p:cNvCxnSpPr/>
            <p:nvPr/>
          </p:nvCxnSpPr>
          <p:spPr>
            <a:xfrm rot="16200000" flipH="1">
              <a:off x="1732339" y="4196958"/>
              <a:ext cx="142876" cy="3214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矢印コネクタ 70"/>
            <p:cNvCxnSpPr/>
            <p:nvPr/>
          </p:nvCxnSpPr>
          <p:spPr>
            <a:xfrm rot="5400000">
              <a:off x="2053811" y="4196959"/>
              <a:ext cx="142876" cy="3214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グループ化 76"/>
          <p:cNvGrpSpPr/>
          <p:nvPr/>
        </p:nvGrpSpPr>
        <p:grpSpPr>
          <a:xfrm>
            <a:off x="6215074" y="4000504"/>
            <a:ext cx="1785950" cy="1571636"/>
            <a:chOff x="1214414" y="3286124"/>
            <a:chExt cx="1785950" cy="1571636"/>
          </a:xfrm>
        </p:grpSpPr>
        <p:grpSp>
          <p:nvGrpSpPr>
            <p:cNvPr id="78" name="グループ化 68"/>
            <p:cNvGrpSpPr/>
            <p:nvPr/>
          </p:nvGrpSpPr>
          <p:grpSpPr>
            <a:xfrm>
              <a:off x="1214414" y="3286124"/>
              <a:ext cx="1785950" cy="1571636"/>
              <a:chOff x="1214414" y="3214686"/>
              <a:chExt cx="1785950" cy="1571636"/>
            </a:xfrm>
          </p:grpSpPr>
          <p:grpSp>
            <p:nvGrpSpPr>
              <p:cNvPr id="81" name="グループ化 47"/>
              <p:cNvGrpSpPr/>
              <p:nvPr/>
            </p:nvGrpSpPr>
            <p:grpSpPr>
              <a:xfrm>
                <a:off x="1214414" y="3214686"/>
                <a:ext cx="1785950" cy="1571636"/>
                <a:chOff x="1500166" y="1428736"/>
                <a:chExt cx="1785950" cy="1571636"/>
              </a:xfrm>
            </p:grpSpPr>
            <p:sp>
              <p:nvSpPr>
                <p:cNvPr id="83" name="直方体 82"/>
                <p:cNvSpPr/>
                <p:nvPr/>
              </p:nvSpPr>
              <p:spPr>
                <a:xfrm>
                  <a:off x="1500166" y="1428736"/>
                  <a:ext cx="1785950" cy="1571636"/>
                </a:xfrm>
                <a:prstGeom prst="cube">
                  <a:avLst>
                    <a:gd name="adj" fmla="val 20839"/>
                  </a:avLst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4" name="円/楕円 83"/>
                <p:cNvSpPr/>
                <p:nvPr/>
              </p:nvSpPr>
              <p:spPr>
                <a:xfrm>
                  <a:off x="1643042" y="1857364"/>
                  <a:ext cx="571504" cy="571504"/>
                </a:xfrm>
                <a:prstGeom prst="ellipse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000" dirty="0" smtClean="0"/>
                    <a:t>CPU</a:t>
                  </a:r>
                  <a:endParaRPr kumimoji="1" lang="ja-JP" altLang="en-US" sz="1000" dirty="0"/>
                </a:p>
              </p:txBody>
            </p:sp>
            <p:sp>
              <p:nvSpPr>
                <p:cNvPr id="85" name="円/楕円 84"/>
                <p:cNvSpPr/>
                <p:nvPr/>
              </p:nvSpPr>
              <p:spPr>
                <a:xfrm>
                  <a:off x="2285984" y="1857364"/>
                  <a:ext cx="571504" cy="571504"/>
                </a:xfrm>
                <a:prstGeom prst="ellipse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000" dirty="0" smtClean="0"/>
                    <a:t>CPU</a:t>
                  </a:r>
                  <a:endParaRPr kumimoji="1" lang="ja-JP" altLang="en-US" sz="1000" dirty="0"/>
                </a:p>
              </p:txBody>
            </p:sp>
          </p:grpSp>
          <p:sp>
            <p:nvSpPr>
              <p:cNvPr id="82" name="正方形/長方形 81"/>
              <p:cNvSpPr/>
              <p:nvPr/>
            </p:nvSpPr>
            <p:spPr>
              <a:xfrm>
                <a:off x="1500166" y="4357694"/>
                <a:ext cx="928694" cy="28575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/>
                  <a:t>Dispatcher</a:t>
                </a:r>
                <a:endParaRPr kumimoji="1" lang="ja-JP" altLang="en-US" sz="1000" dirty="0"/>
              </a:p>
            </p:txBody>
          </p:sp>
        </p:grpSp>
        <p:cxnSp>
          <p:nvCxnSpPr>
            <p:cNvPr id="79" name="直線矢印コネクタ 78"/>
            <p:cNvCxnSpPr/>
            <p:nvPr/>
          </p:nvCxnSpPr>
          <p:spPr>
            <a:xfrm rot="16200000" flipH="1">
              <a:off x="1732339" y="4196958"/>
              <a:ext cx="142876" cy="3214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矢印コネクタ 79"/>
            <p:cNvCxnSpPr/>
            <p:nvPr/>
          </p:nvCxnSpPr>
          <p:spPr>
            <a:xfrm rot="5400000">
              <a:off x="2053811" y="4196959"/>
              <a:ext cx="142876" cy="3214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6" name="直線矢印コネクタ 85"/>
          <p:cNvCxnSpPr/>
          <p:nvPr/>
        </p:nvCxnSpPr>
        <p:spPr>
          <a:xfrm rot="16200000" flipH="1">
            <a:off x="2482438" y="4982776"/>
            <a:ext cx="571504" cy="14644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矢印コネクタ 86"/>
          <p:cNvCxnSpPr/>
          <p:nvPr/>
        </p:nvCxnSpPr>
        <p:spPr>
          <a:xfrm rot="5400000">
            <a:off x="3303976" y="5625719"/>
            <a:ext cx="571504" cy="1785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矢印コネクタ 87"/>
          <p:cNvCxnSpPr/>
          <p:nvPr/>
        </p:nvCxnSpPr>
        <p:spPr>
          <a:xfrm rot="5400000">
            <a:off x="4125513" y="4804182"/>
            <a:ext cx="571504" cy="18216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 rot="5400000">
            <a:off x="4947050" y="3982645"/>
            <a:ext cx="571504" cy="34647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矢印コネクタ 89"/>
          <p:cNvCxnSpPr/>
          <p:nvPr/>
        </p:nvCxnSpPr>
        <p:spPr>
          <a:xfrm rot="16200000" flipH="1">
            <a:off x="3018223" y="4446991"/>
            <a:ext cx="571504" cy="25360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矢印コネクタ 90"/>
          <p:cNvCxnSpPr/>
          <p:nvPr/>
        </p:nvCxnSpPr>
        <p:spPr>
          <a:xfrm rot="16200000" flipH="1">
            <a:off x="3839760" y="5268528"/>
            <a:ext cx="571504" cy="8929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矢印コネクタ 91"/>
          <p:cNvCxnSpPr/>
          <p:nvPr/>
        </p:nvCxnSpPr>
        <p:spPr>
          <a:xfrm rot="5400000">
            <a:off x="4661298" y="5339967"/>
            <a:ext cx="571504" cy="7500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矢印コネクタ 92"/>
          <p:cNvCxnSpPr/>
          <p:nvPr/>
        </p:nvCxnSpPr>
        <p:spPr>
          <a:xfrm rot="5400000">
            <a:off x="5482835" y="4518430"/>
            <a:ext cx="571504" cy="23931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矢印コネクタ 93"/>
          <p:cNvCxnSpPr/>
          <p:nvPr/>
        </p:nvCxnSpPr>
        <p:spPr>
          <a:xfrm rot="16200000" flipH="1">
            <a:off x="5197082" y="5554280"/>
            <a:ext cx="571504" cy="3214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矢印コネクタ 94"/>
          <p:cNvCxnSpPr/>
          <p:nvPr/>
        </p:nvCxnSpPr>
        <p:spPr>
          <a:xfrm rot="5400000">
            <a:off x="6018620" y="5054215"/>
            <a:ext cx="571504" cy="1321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矢印コネクタ 95"/>
          <p:cNvCxnSpPr/>
          <p:nvPr/>
        </p:nvCxnSpPr>
        <p:spPr>
          <a:xfrm rot="16200000" flipH="1">
            <a:off x="4375545" y="4732743"/>
            <a:ext cx="571504" cy="19645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矢印コネクタ 96"/>
          <p:cNvCxnSpPr/>
          <p:nvPr/>
        </p:nvCxnSpPr>
        <p:spPr>
          <a:xfrm rot="16200000" flipH="1">
            <a:off x="3554008" y="3911206"/>
            <a:ext cx="571504" cy="36076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テキスト ボックス 97"/>
          <p:cNvSpPr txBox="1"/>
          <p:nvPr/>
        </p:nvSpPr>
        <p:spPr>
          <a:xfrm>
            <a:off x="642910" y="3071810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a) </a:t>
            </a:r>
            <a:r>
              <a:rPr lang="en-US" altLang="ja-JP" dirty="0" err="1" smtClean="0"/>
              <a:t>Exisiting</a:t>
            </a:r>
            <a:r>
              <a:rPr lang="en-US" altLang="ja-JP" dirty="0" smtClean="0"/>
              <a:t> Parallel </a:t>
            </a:r>
            <a:r>
              <a:rPr lang="en-US" altLang="ja-JP" dirty="0" err="1" smtClean="0"/>
              <a:t>Filesystem</a:t>
            </a:r>
            <a:r>
              <a:rPr lang="en-US" altLang="ja-JP" dirty="0" smtClean="0"/>
              <a:t> Approach</a:t>
            </a:r>
            <a:endParaRPr kumimoji="1" lang="ja-JP" altLang="en-US" dirty="0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642910" y="5997379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b</a:t>
            </a:r>
            <a:r>
              <a:rPr lang="en-US" altLang="ja-JP" dirty="0" smtClean="0"/>
              <a:t>) Gather-Arrange-Scatter Architecture</a:t>
            </a:r>
            <a:endParaRPr kumimoji="1" lang="ja-JP" altLang="en-US" dirty="0"/>
          </a:p>
        </p:txBody>
      </p:sp>
      <p:sp>
        <p:nvSpPr>
          <p:cNvPr id="100" name="スライド番号プレースホルダ 9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8B4-77D0-4F7E-936B-56AF41260E35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10282</TotalTime>
  <Words>1315</Words>
  <Application>Microsoft Office PowerPoint</Application>
  <PresentationFormat>画面に合わせる (4:3)</PresentationFormat>
  <Paragraphs>341</Paragraphs>
  <Slides>26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27" baseType="lpstr">
      <vt:lpstr>Office テーマ</vt:lpstr>
      <vt:lpstr>Gather-Arrange-Scatter: マルチコアクラスタ向け並列ファイルシステムアーキテクチャ</vt:lpstr>
      <vt:lpstr>発表概要</vt:lpstr>
      <vt:lpstr>背景</vt:lpstr>
      <vt:lpstr>解決策: 並列ファイルシステム</vt:lpstr>
      <vt:lpstr>問題点: ディスクシーク回数の増加</vt:lpstr>
      <vt:lpstr>問題点: ディスクシーク回数の増加</vt:lpstr>
      <vt:lpstr>目標</vt:lpstr>
      <vt:lpstr>提案: Gather-Arrange-Scatter (GAS)</vt:lpstr>
      <vt:lpstr>提案: Gather-Arrange-Scatter (GAS)</vt:lpstr>
      <vt:lpstr>提案: Gather-Arrange-Scatter (GAS)</vt:lpstr>
      <vt:lpstr>提案: Gatherフェーズ</vt:lpstr>
      <vt:lpstr>提案: Arrangeフェーズ</vt:lpstr>
      <vt:lpstr>提案: Scatterフェーズ</vt:lpstr>
      <vt:lpstr>実装</vt:lpstr>
      <vt:lpstr>実装: システムコールフックライブラリ</vt:lpstr>
      <vt:lpstr>実装: ディスパッチャー</vt:lpstr>
      <vt:lpstr>実装: I/Oサーバー</vt:lpstr>
      <vt:lpstr>評価</vt:lpstr>
      <vt:lpstr>実験環境</vt:lpstr>
      <vt:lpstr>評価: 他のＦＳとの比較</vt:lpstr>
      <vt:lpstr>評価: Arrangeの影響</vt:lpstr>
      <vt:lpstr>評価: サブバッファーサイズの影響</vt:lpstr>
      <vt:lpstr>評価: サブバッファーサイズの影響</vt:lpstr>
      <vt:lpstr>関連研究</vt:lpstr>
      <vt:lpstr>まとめ</vt:lpstr>
      <vt:lpstr>今後の課題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Gather-Arrange-Scatter: An I/O Architecture for Parallel File Systems in Multi-Core Clusters</dc:title>
  <dc:creator>kazuki</dc:creator>
  <cp:lastModifiedBy>kazuki</cp:lastModifiedBy>
  <cp:revision>134</cp:revision>
  <dcterms:created xsi:type="dcterms:W3CDTF">2008-02-07T08:26:23Z</dcterms:created>
  <dcterms:modified xsi:type="dcterms:W3CDTF">2008-08-07T02:21:40Z</dcterms:modified>
</cp:coreProperties>
</file>